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tags/tag1.xml" ContentType="application/vnd.openxmlformats-officedocument.presentationml.tags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tags/tag3.xml" ContentType="application/vnd.openxmlformats-officedocument.presentationml.tags+xml"/>
  <Override PartName="/ppt/notesSlides/notesSlide6.xml" ContentType="application/vnd.openxmlformats-officedocument.presentationml.notesSlide+xml"/>
  <Override PartName="/ppt/tags/tag4.xml" ContentType="application/vnd.openxmlformats-officedocument.presentationml.tags+xml"/>
  <Override PartName="/ppt/notesSlides/notesSlide7.xml" ContentType="application/vnd.openxmlformats-officedocument.presentationml.notesSlide+xml"/>
  <Override PartName="/ppt/tags/tag5.xml" ContentType="application/vnd.openxmlformats-officedocument.presentationml.tags+xml"/>
  <Override PartName="/ppt/notesSlides/notesSlide8.xml" ContentType="application/vnd.openxmlformats-officedocument.presentationml.notesSlide+xml"/>
  <Override PartName="/ppt/tags/tag6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ags/tag7.xml" ContentType="application/vnd.openxmlformats-officedocument.presentationml.tags+xml"/>
  <Override PartName="/ppt/notesSlides/notesSlide11.xml" ContentType="application/vnd.openxmlformats-officedocument.presentationml.notesSlide+xml"/>
  <Override PartName="/ppt/tags/tag8.xml" ContentType="application/vnd.openxmlformats-officedocument.presentationml.tags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256" r:id="rId2"/>
    <p:sldId id="259" r:id="rId3"/>
    <p:sldId id="261" r:id="rId4"/>
    <p:sldId id="265" r:id="rId5"/>
    <p:sldId id="264" r:id="rId6"/>
    <p:sldId id="263" r:id="rId7"/>
    <p:sldId id="262" r:id="rId8"/>
    <p:sldId id="266" r:id="rId9"/>
    <p:sldId id="267" r:id="rId10"/>
    <p:sldId id="268" r:id="rId11"/>
    <p:sldId id="269" r:id="rId12"/>
    <p:sldId id="270" r:id="rId13"/>
    <p:sldId id="271" r:id="rId14"/>
    <p:sldId id="272" r:id="rId15"/>
    <p:sldId id="258" r:id="rId16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9EDA"/>
    <a:srgbClr val="F5F5F5"/>
    <a:srgbClr val="EEEEEE"/>
    <a:srgbClr val="EDF1F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7" autoAdjust="0"/>
    <p:restoredTop sz="78767"/>
  </p:normalViewPr>
  <p:slideViewPr>
    <p:cSldViewPr snapToGrid="0" showGuides="1">
      <p:cViewPr varScale="1">
        <p:scale>
          <a:sx n="99" d="100"/>
          <a:sy n="99" d="100"/>
        </p:scale>
        <p:origin x="1336" y="16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4681646-9F37-5846-BD10-1988295B462D}" type="datetimeFigureOut">
              <a:rPr lang="en-AU" smtClean="0"/>
              <a:t>23/4/2026</a:t>
            </a:fld>
            <a:endParaRPr lang="en-AU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AU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1F2D9F8-D449-4243-8D72-8E4A8BBFCBE7}" type="slidenum">
              <a:rPr lang="en-AU" smtClean="0"/>
              <a:t>‹#›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5120514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dirty="0"/>
              <a:t>Welcome to the UNTP business overview video, one in a series of video explainers for the United Nations Transparency Protocol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89892549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11: Decentralisation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is no central database. No single controlling platform.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Instead - UNTP connects businesses, people, governments, certification bodies, and digital platforms into a decentralised, trusted network.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10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51404300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12: Value proposition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unlocks a fundamentally new capability.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ability to automate the assessment of every transaction, every shipment, every product - not just a small sample.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Allowing organisations and regulators to narrow their enforcement focus to more targeted risks - more easily finding those needles in the haystack.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11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122824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13: Benefits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For businesses this means: lower compliance costs, reduced audit duplication, faster market access…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and stronger, more resilient supply chains.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For governments and regulators: greater visibility across trade flows, more effective enforcement, reduced fraud and tariff leakage, and better outcomes for sustainability and social responsibility.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85363962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15: Scalable transition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UNTP enables a smooth path to automation — every credential works for both people and systems, so paper and digital can coexist and participants can adopt at their own pace.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means that anyone in a supply chain can implement UNTP without dependencies on the digital maturity of their customers.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72370384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16: Closing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 short, UNTP creates the foundation for a future where: trust is built into data, compliance is automated, and transparency scales globally.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It is the lowest-cost, most scalable path to achieving supply chain resilience, integrity, and sustainability at a global level.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Explore our other videos to understand how the protocol actually works or what it takes to implement.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14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37462671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1: Opening — Global context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In today's world confidence in supply chains is no longer optional. It's a global imperative.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From geopolitical tensions driving supply chain resilience needs - to rising expectations around sustainability and ethical sourcing businesses and governments are under pressure to know — not just assume — where products come from how they're made and whether they comply with growing regulatory requirements.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2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39155719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ts val="600"/>
              </a:spcBef>
            </a:pPr>
            <a:r>
              <a:rPr lang="en-AU" dirty="0"/>
              <a:t>Scene 2: Problem escalation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At the same time, the landscape has grown dramatically more complex. Tariff regimes are increasingly fragmented, with compliance hinging on precise, verifiable evidence of origin.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Non-tariff barriers are even more intricate and burdensome, as markets now demand robust proof of compliance with environmental, social, and security requirements.</a:t>
            </a:r>
          </a:p>
          <a:p>
            <a:pPr marL="171450" indent="-17145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AU" dirty="0"/>
              <a:t>And buyers are demanding stronger proof of compliance — not just promises.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3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1269624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3: Key insight (analogy)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result is an explosion in certificates… permits… licenses… product disclosures… audit reports and so on... For any given supply chain this evidence is scattered across thousands of organisational silos  - difficult to access, time-consuming to interpret, and often impossible to verify at scale.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Today, finding non-compliance risk is like searching for needles in haystacks. So, most organisations do what they can. They audit small samples, review selected documents, and hope the rest is compliant.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4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0407731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4: Consequences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But this approach leaves enormous gaps.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Globally - it means trillions of dollars in hidden supply chain cost and risk, undetected tariff evasion, counterfeit and unsafe products entering markets, fraudulent sustainability claims, and avoidable environmental and social harm.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5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259826832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5: Existing solutions critique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Digital platforms have tried to solve this problem.  Many attempt to centralise supply chain data and automate compliance checks. But they face a fundamental limitation.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are thousands of disconnected platforms across different industries and regions - and no single platform will ever dominate even one complex global supply chain.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6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1500595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6: Supplier pain point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For suppliers, this creates a growing burden.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They are asked to - enter the same data into multiple systems, undergo repeated audits for similar requirements, and manage overlapping compliance schemes.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 cost of compliance is rising rapidly - without delivering the confidence that regulators, buyers, or consumers actually need.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7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91948017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8: Introduce UNTP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What's missing is not another platform. What's missing is a way for all these systems and all these organisations and people to work together.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This is where the United Nations Transparency Protocol - or U N T P - comes in. It is the first international standard designed to solve this problem at its root.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UNTP is not a platform. It's an interoperability protocol - a common language and framework that allows data, evidence, and trust to flow between systems, people, organisations, and borders.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There are 5 key building blocks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Product passports carry item, batch, or model level data about products or bulk materials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Facility records carry data about the farms, mine-sites, or manufacturing plants where products are made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Conformity credentials carry independent assessments of products or facilities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Traceability events connect products and facilities to model a value-chain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r>
              <a:rPr lang="en-AU" dirty="0"/>
              <a:t>Identity anchors prove the identity of all the actors in the value chain.</a:t>
            </a:r>
          </a:p>
          <a:p>
            <a:pPr marL="628650" lvl="1" indent="-171450">
              <a:buFont typeface="Arial" panose="020B0604020202020204" pitchFamily="34" charset="0"/>
              <a:buChar char="•"/>
            </a:pPr>
            <a:endParaRPr lang="en-AU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8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74824371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AU" dirty="0"/>
              <a:t>Scene 10: How it works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At its heart, UNTP is built on a simple idea. That compliance should be based on continuous automated assessment of verifiable evidence - not occasional manual interpretation.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UNTP enables evidence - like certificates, audit reports, and product data to be digitally structured and cryptographically verifiable.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Data remains with its natural owner - whether that's a supplier, a certifier, or an authority. And yet it can be instantly discovered and automatically verified anywhere in the world.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en-AU" dirty="0"/>
              <a:t>A key principle in UNTP is to work with existing product, facility, and organisational identifier schemes but to make them resolvable so that, given an identifier, I can always find further data about that identifier.</a:t>
            </a:r>
          </a:p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1F2D9F8-D449-4243-8D72-8E4A8BBFCBE7}" type="slidenum">
              <a:rPr lang="en-AU" smtClean="0"/>
              <a:t>9</a:t>
            </a:fld>
            <a:endParaRPr lang="en-AU"/>
          </a:p>
        </p:txBody>
      </p:sp>
    </p:spTree>
    <p:extLst>
      <p:ext uri="{BB962C8B-B14F-4D97-AF65-F5344CB8AC3E}">
        <p14:creationId xmlns:p14="http://schemas.microsoft.com/office/powerpoint/2010/main" val="1642729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E7A5CA-47EF-253C-8811-0D05CDB5C8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D266D84-E1BA-8006-C6C7-86F240272E0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F2DABA-6AF2-39C6-BD9B-BE038C1D94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6603746-083A-57ED-935D-18EBC5726E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335D1A-CDE2-5CEF-EE0B-DA531BB3A5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54108576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12703F-32A8-307B-C2CA-049F2B6296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A74E574-5F83-D405-783F-F482D854CC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49340-8AFD-45C1-6A3D-DBF8EDD024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0EC0E-6D55-6A35-D4DC-0AA868078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BF40BCF-1D62-F517-EB85-51741D09B4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3133121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E8FE510-7FA8-D1AD-3247-0DD3E686CB4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E7677AA-27FC-EEE4-13B3-B60C80295D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78DD9-7FBC-A4C3-5F61-6B13582A5C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AA43AC-5CF6-1DE0-812C-73702C94A2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BFF114-3B6F-B0E5-BBD6-595DDAA6D8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6493343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75D49C-E175-F5AD-323F-B897ADAA86E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B97EAC-9CAE-0126-8DDC-F0A6B5814D6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23ED3B6-4393-0CC7-5E66-C3CAF32687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BE3AC5-FD6B-B5D2-42B4-CE1F0E5488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06A1C1-863E-5E53-C9E0-B55CC5AA8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31372071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99F31-CF2A-0D42-82CB-A4E6417D39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C4EC6D-413D-7389-B091-46044E34D6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3E97ED8-243E-139C-091C-868839F4D8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15139B-F14A-C22D-0A56-F2C1E907FE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D0E549-3AF0-F136-0475-05D4828B96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12496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714A7D-D198-88CE-3087-8314B6822C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A56CF-14D4-E7A5-B312-1B496198D64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6BC6E7-B4D2-2A83-1FF1-685C13F1D1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B0632E-FAC3-63D3-7EEF-0650FD3C0D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1CD0068-0994-4F91-35B2-7132EE8DAD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852C567-8E80-00A5-E165-030C06BD18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7815527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067C50-6A5D-60F5-C739-7D23222051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9822BA0-CFFA-652D-8300-06BE9BB84BE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F2AF35-2179-285F-4449-476292E2195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75696A8-DB31-3D41-6ACB-8EFBAF0A09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537150E-B7C0-465F-4481-111BDDBC637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5E9F4C2-B6D4-0A8B-6848-2104FFE2F4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4707EFD-DBBD-7EB7-B79E-1BEE3B769C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512EF2E-C004-6C72-7DAE-102BB0E685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5409747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CA7614-E5A0-5729-B8DE-9D0B41674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12599A7-5951-4C1F-F714-689D79D12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6E30202-774B-896F-250A-17273D3DAF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463A3F0-DF4F-1659-2209-DD4DA63E0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2399136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DD570BC-F570-7C10-7536-4B6C85A0A1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FF63DE9-EB8C-AA1F-2F23-00877E352E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D41F6F-18E4-8458-7389-EF733368EC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36152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902E47-8BD7-80C2-615D-C1B2DEDF02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F7235B-2E37-CAAB-FB0B-72428613D1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A562667-B801-33D5-3207-0D2CCF605FB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FF43006-6619-F181-63C3-79E81056AF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9CFBCD-71DD-8305-B1EF-B343DEEAB7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AEFDBBA-1D5F-BFAB-BA00-E6E259065F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62230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545D53-31CA-2F53-72B8-C1E04F1EC1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03D8361-C135-AD69-4412-25E2E8CC755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CH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CACAB5F-E926-8617-E862-C2372F75010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183E74-0F68-CCC9-143F-EFAD8435F9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1B1573E-1596-7C67-3874-A2D425F42D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CH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A290C6-DD02-D430-6246-86BF1055A7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20959676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ADC3CEB-F285-4B1F-2040-7D469AD062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r-CH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F4A646-A351-1EFA-DE69-5A5D2ED7FCB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CH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55D0-C0F2-B5B4-3C64-69FCEA9FB1E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694B9-700F-4C41-A88E-D0398CCA87DA}" type="datetimeFigureOut">
              <a:rPr lang="fr-CH" smtClean="0"/>
              <a:t>23.04.26</a:t>
            </a:fld>
            <a:endParaRPr lang="fr-CH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88C7084-34C1-5750-B02C-60EA3570D6B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CH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213C60-05DD-1540-1ED4-7C7665623ED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47519F1-028D-4194-B6DA-F4EE47CBDC03}" type="slidenum">
              <a:rPr lang="fr-CH" smtClean="0"/>
              <a:t>‹#›</a:t>
            </a:fld>
            <a:endParaRPr lang="fr-CH"/>
          </a:p>
        </p:txBody>
      </p:sp>
    </p:spTree>
    <p:extLst>
      <p:ext uri="{BB962C8B-B14F-4D97-AF65-F5344CB8AC3E}">
        <p14:creationId xmlns:p14="http://schemas.microsoft.com/office/powerpoint/2010/main" val="1865457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hyperlink" Target="https://soundcloud.com/unece" TargetMode="External"/><Relationship Id="rId18" Type="http://schemas.openxmlformats.org/officeDocument/2006/relationships/image" Target="../media/image8.png"/><Relationship Id="rId3" Type="http://schemas.openxmlformats.org/officeDocument/2006/relationships/hyperlink" Target="https://www.facebook.com/UNECEpage" TargetMode="External"/><Relationship Id="rId21" Type="http://schemas.openxmlformats.org/officeDocument/2006/relationships/image" Target="../media/image11.png"/><Relationship Id="rId7" Type="http://schemas.openxmlformats.org/officeDocument/2006/relationships/hyperlink" Target="https://unece.org/" TargetMode="External"/><Relationship Id="rId12" Type="http://schemas.openxmlformats.org/officeDocument/2006/relationships/image" Target="../media/image5.png"/><Relationship Id="rId17" Type="http://schemas.openxmlformats.org/officeDocument/2006/relationships/hyperlink" Target="https://www.instagram.com/un_ece/" TargetMode="Externa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.png"/><Relationship Id="rId11" Type="http://schemas.openxmlformats.org/officeDocument/2006/relationships/hyperlink" Target="https://www.linkedin.com/company/united-nations-economic-commission-for-europe/mycompany/?viewAsMember=true" TargetMode="External"/><Relationship Id="rId5" Type="http://schemas.openxmlformats.org/officeDocument/2006/relationships/hyperlink" Target="https://twitter.com/UNECE" TargetMode="External"/><Relationship Id="rId15" Type="http://schemas.openxmlformats.org/officeDocument/2006/relationships/hyperlink" Target="https://www.flickr.com/photos/98046700@N04/" TargetMode="External"/><Relationship Id="rId10" Type="http://schemas.openxmlformats.org/officeDocument/2006/relationships/image" Target="../media/image4.png"/><Relationship Id="rId19" Type="http://schemas.openxmlformats.org/officeDocument/2006/relationships/image" Target="../media/image9.png"/><Relationship Id="rId4" Type="http://schemas.openxmlformats.org/officeDocument/2006/relationships/image" Target="../media/image1.png"/><Relationship Id="rId9" Type="http://schemas.openxmlformats.org/officeDocument/2006/relationships/hyperlink" Target="https://www.youtube.com/user/UNECE" TargetMode="External"/><Relationship Id="rId1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11" Type="http://schemas.openxmlformats.org/officeDocument/2006/relationships/image" Target="../media/image46.svg"/><Relationship Id="rId5" Type="http://schemas.openxmlformats.org/officeDocument/2006/relationships/image" Target="../media/image12.png"/><Relationship Id="rId10" Type="http://schemas.openxmlformats.org/officeDocument/2006/relationships/image" Target="../media/image45.png"/><Relationship Id="rId4" Type="http://schemas.openxmlformats.org/officeDocument/2006/relationships/image" Target="../media/image9.png"/><Relationship Id="rId9" Type="http://schemas.openxmlformats.org/officeDocument/2006/relationships/image" Target="../media/image25.sv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5.svg"/><Relationship Id="rId18" Type="http://schemas.openxmlformats.org/officeDocument/2006/relationships/image" Target="../media/image49.png"/><Relationship Id="rId3" Type="http://schemas.openxmlformats.org/officeDocument/2006/relationships/notesSlide" Target="../notesSlides/notesSlide11.xml"/><Relationship Id="rId7" Type="http://schemas.microsoft.com/office/2007/relationships/hdphoto" Target="../media/hdphoto1.wdp"/><Relationship Id="rId12" Type="http://schemas.openxmlformats.org/officeDocument/2006/relationships/image" Target="../media/image34.png"/><Relationship Id="rId17" Type="http://schemas.openxmlformats.org/officeDocument/2006/relationships/image" Target="../media/image48.sv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7.png"/><Relationship Id="rId1" Type="http://schemas.openxmlformats.org/officeDocument/2006/relationships/tags" Target="../tags/tag7.xml"/><Relationship Id="rId6" Type="http://schemas.openxmlformats.org/officeDocument/2006/relationships/image" Target="../media/image12.png"/><Relationship Id="rId11" Type="http://schemas.openxmlformats.org/officeDocument/2006/relationships/image" Target="../media/image40.svg"/><Relationship Id="rId5" Type="http://schemas.openxmlformats.org/officeDocument/2006/relationships/image" Target="../media/image9.png"/><Relationship Id="rId15" Type="http://schemas.openxmlformats.org/officeDocument/2006/relationships/image" Target="../media/image44.svg"/><Relationship Id="rId10" Type="http://schemas.openxmlformats.org/officeDocument/2006/relationships/image" Target="../media/image39.png"/><Relationship Id="rId19" Type="http://schemas.openxmlformats.org/officeDocument/2006/relationships/image" Target="../media/image50.svg"/><Relationship Id="rId4" Type="http://schemas.openxmlformats.org/officeDocument/2006/relationships/image" Target="../media/image10.png"/><Relationship Id="rId9" Type="http://schemas.openxmlformats.org/officeDocument/2006/relationships/image" Target="../media/image23.jpeg"/><Relationship Id="rId14" Type="http://schemas.openxmlformats.org/officeDocument/2006/relationships/image" Target="../media/image43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12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8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4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10" Type="http://schemas.openxmlformats.org/officeDocument/2006/relationships/image" Target="../media/image53.png"/><Relationship Id="rId4" Type="http://schemas.openxmlformats.org/officeDocument/2006/relationships/image" Target="../media/image9.png"/><Relationship Id="rId9" Type="http://schemas.openxmlformats.org/officeDocument/2006/relationships/image" Target="../media/image52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youtube.com/user/UNECE" TargetMode="External"/><Relationship Id="rId13" Type="http://schemas.openxmlformats.org/officeDocument/2006/relationships/image" Target="../media/image6.png"/><Relationship Id="rId18" Type="http://schemas.openxmlformats.org/officeDocument/2006/relationships/image" Target="../media/image9.png"/><Relationship Id="rId3" Type="http://schemas.openxmlformats.org/officeDocument/2006/relationships/image" Target="../media/image1.png"/><Relationship Id="rId7" Type="http://schemas.openxmlformats.org/officeDocument/2006/relationships/image" Target="../media/image3.png"/><Relationship Id="rId12" Type="http://schemas.openxmlformats.org/officeDocument/2006/relationships/hyperlink" Target="https://soundcloud.com/unece" TargetMode="External"/><Relationship Id="rId17" Type="http://schemas.openxmlformats.org/officeDocument/2006/relationships/image" Target="../media/image8.png"/><Relationship Id="rId2" Type="http://schemas.openxmlformats.org/officeDocument/2006/relationships/hyperlink" Target="https://www.facebook.com/UNECEpage" TargetMode="External"/><Relationship Id="rId16" Type="http://schemas.openxmlformats.org/officeDocument/2006/relationships/hyperlink" Target="https://www.instagram.com/un_ece/" TargetMode="External"/><Relationship Id="rId20" Type="http://schemas.openxmlformats.org/officeDocument/2006/relationships/image" Target="../media/image11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unece.org/" TargetMode="External"/><Relationship Id="rId11" Type="http://schemas.openxmlformats.org/officeDocument/2006/relationships/image" Target="../media/image5.png"/><Relationship Id="rId5" Type="http://schemas.openxmlformats.org/officeDocument/2006/relationships/image" Target="../media/image2.png"/><Relationship Id="rId15" Type="http://schemas.openxmlformats.org/officeDocument/2006/relationships/image" Target="../media/image7.png"/><Relationship Id="rId10" Type="http://schemas.openxmlformats.org/officeDocument/2006/relationships/hyperlink" Target="https://www.linkedin.com/company/united-nations-economic-commission-for-europe/mycompany/?viewAsMember=true" TargetMode="External"/><Relationship Id="rId19" Type="http://schemas.openxmlformats.org/officeDocument/2006/relationships/image" Target="../media/image10.png"/><Relationship Id="rId4" Type="http://schemas.openxmlformats.org/officeDocument/2006/relationships/hyperlink" Target="https://twitter.com/UNECE" TargetMode="External"/><Relationship Id="rId9" Type="http://schemas.openxmlformats.org/officeDocument/2006/relationships/image" Target="../media/image4.png"/><Relationship Id="rId14" Type="http://schemas.openxmlformats.org/officeDocument/2006/relationships/hyperlink" Target="https://www.flickr.com/photos/98046700@N04/" TargetMode="Externa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notesSlide" Target="../notesSlides/notesSlide2.xml"/><Relationship Id="rId7" Type="http://schemas.microsoft.com/office/2007/relationships/hdphoto" Target="../media/hdphoto1.wdp"/><Relationship Id="rId12" Type="http://schemas.openxmlformats.org/officeDocument/2006/relationships/image" Target="../media/image1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6" Type="http://schemas.openxmlformats.org/officeDocument/2006/relationships/image" Target="../media/image12.png"/><Relationship Id="rId11" Type="http://schemas.openxmlformats.org/officeDocument/2006/relationships/image" Target="../media/image16.png"/><Relationship Id="rId5" Type="http://schemas.openxmlformats.org/officeDocument/2006/relationships/image" Target="../media/image9.png"/><Relationship Id="rId15" Type="http://schemas.openxmlformats.org/officeDocument/2006/relationships/image" Target="../media/image20.jpeg"/><Relationship Id="rId10" Type="http://schemas.openxmlformats.org/officeDocument/2006/relationships/image" Target="../media/image15.svg"/><Relationship Id="rId4" Type="http://schemas.openxmlformats.org/officeDocument/2006/relationships/image" Target="../media/image10.png"/><Relationship Id="rId9" Type="http://schemas.openxmlformats.org/officeDocument/2006/relationships/image" Target="../media/image14.png"/><Relationship Id="rId14" Type="http://schemas.openxmlformats.org/officeDocument/2006/relationships/image" Target="../media/image19.sv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notesSlide" Target="../notesSlides/notesSlide3.xml"/><Relationship Id="rId7" Type="http://schemas.microsoft.com/office/2007/relationships/hdphoto" Target="../media/hdphoto1.wdp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Relationship Id="rId6" Type="http://schemas.openxmlformats.org/officeDocument/2006/relationships/image" Target="../media/image12.png"/><Relationship Id="rId5" Type="http://schemas.openxmlformats.org/officeDocument/2006/relationships/image" Target="../media/image9.png"/><Relationship Id="rId10" Type="http://schemas.openxmlformats.org/officeDocument/2006/relationships/image" Target="../media/image22.svg"/><Relationship Id="rId4" Type="http://schemas.openxmlformats.org/officeDocument/2006/relationships/image" Target="../media/image10.png"/><Relationship Id="rId9" Type="http://schemas.openxmlformats.org/officeDocument/2006/relationships/image" Target="../media/image2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microsoft.com/office/2007/relationships/hdphoto" Target="../media/hdphoto1.wdp"/><Relationship Id="rId5" Type="http://schemas.openxmlformats.org/officeDocument/2006/relationships/image" Target="../media/image12.pn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28.png"/><Relationship Id="rId3" Type="http://schemas.openxmlformats.org/officeDocument/2006/relationships/notesSlide" Target="../notesSlides/notesSlide6.xml"/><Relationship Id="rId7" Type="http://schemas.microsoft.com/office/2007/relationships/hdphoto" Target="../media/hdphoto1.wdp"/><Relationship Id="rId12" Type="http://schemas.openxmlformats.org/officeDocument/2006/relationships/image" Target="../media/image27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12.png"/><Relationship Id="rId11" Type="http://schemas.openxmlformats.org/officeDocument/2006/relationships/image" Target="../media/image26.png"/><Relationship Id="rId5" Type="http://schemas.openxmlformats.org/officeDocument/2006/relationships/image" Target="../media/image9.png"/><Relationship Id="rId10" Type="http://schemas.openxmlformats.org/officeDocument/2006/relationships/image" Target="../media/image25.svg"/><Relationship Id="rId4" Type="http://schemas.openxmlformats.org/officeDocument/2006/relationships/image" Target="../media/image10.png"/><Relationship Id="rId9" Type="http://schemas.openxmlformats.org/officeDocument/2006/relationships/image" Target="../media/image24.png"/><Relationship Id="rId14" Type="http://schemas.openxmlformats.org/officeDocument/2006/relationships/image" Target="../media/image29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18" Type="http://schemas.openxmlformats.org/officeDocument/2006/relationships/image" Target="../media/image37.svg"/><Relationship Id="rId3" Type="http://schemas.openxmlformats.org/officeDocument/2006/relationships/notesSlide" Target="../notesSlides/notesSlide7.xml"/><Relationship Id="rId7" Type="http://schemas.microsoft.com/office/2007/relationships/hdphoto" Target="../media/hdphoto1.wdp"/><Relationship Id="rId12" Type="http://schemas.openxmlformats.org/officeDocument/2006/relationships/image" Target="../media/image33.svg"/><Relationship Id="rId17" Type="http://schemas.openxmlformats.org/officeDocument/2006/relationships/image" Target="../media/image36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9.svg"/><Relationship Id="rId1" Type="http://schemas.openxmlformats.org/officeDocument/2006/relationships/tags" Target="../tags/tag4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28.png"/><Relationship Id="rId10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4.png"/><Relationship Id="rId3" Type="http://schemas.openxmlformats.org/officeDocument/2006/relationships/notesSlide" Target="../notesSlides/notesSlide8.xml"/><Relationship Id="rId7" Type="http://schemas.microsoft.com/office/2007/relationships/hdphoto" Target="../media/hdphoto1.wdp"/><Relationship Id="rId12" Type="http://schemas.openxmlformats.org/officeDocument/2006/relationships/image" Target="../media/image33.sv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Relationship Id="rId6" Type="http://schemas.openxmlformats.org/officeDocument/2006/relationships/image" Target="../media/image12.png"/><Relationship Id="rId11" Type="http://schemas.openxmlformats.org/officeDocument/2006/relationships/image" Target="../media/image32.png"/><Relationship Id="rId5" Type="http://schemas.openxmlformats.org/officeDocument/2006/relationships/image" Target="../media/image9.png"/><Relationship Id="rId15" Type="http://schemas.openxmlformats.org/officeDocument/2006/relationships/image" Target="../media/image38.png"/><Relationship Id="rId10" Type="http://schemas.openxmlformats.org/officeDocument/2006/relationships/image" Target="../media/image31.svg"/><Relationship Id="rId4" Type="http://schemas.openxmlformats.org/officeDocument/2006/relationships/image" Target="../media/image10.png"/><Relationship Id="rId9" Type="http://schemas.openxmlformats.org/officeDocument/2006/relationships/image" Target="../media/image30.png"/><Relationship Id="rId14" Type="http://schemas.openxmlformats.org/officeDocument/2006/relationships/image" Target="../media/image35.sv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32.png"/><Relationship Id="rId18" Type="http://schemas.openxmlformats.org/officeDocument/2006/relationships/image" Target="../media/image44.svg"/><Relationship Id="rId3" Type="http://schemas.openxmlformats.org/officeDocument/2006/relationships/notesSlide" Target="../notesSlides/notesSlide9.xml"/><Relationship Id="rId7" Type="http://schemas.microsoft.com/office/2007/relationships/hdphoto" Target="../media/hdphoto1.wdp"/><Relationship Id="rId12" Type="http://schemas.openxmlformats.org/officeDocument/2006/relationships/image" Target="../media/image40.svg"/><Relationship Id="rId17" Type="http://schemas.openxmlformats.org/officeDocument/2006/relationships/image" Target="../media/image4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42.svg"/><Relationship Id="rId1" Type="http://schemas.openxmlformats.org/officeDocument/2006/relationships/tags" Target="../tags/tag6.xml"/><Relationship Id="rId6" Type="http://schemas.openxmlformats.org/officeDocument/2006/relationships/image" Target="../media/image12.png"/><Relationship Id="rId11" Type="http://schemas.openxmlformats.org/officeDocument/2006/relationships/image" Target="../media/image39.png"/><Relationship Id="rId5" Type="http://schemas.openxmlformats.org/officeDocument/2006/relationships/image" Target="../media/image9.png"/><Relationship Id="rId15" Type="http://schemas.openxmlformats.org/officeDocument/2006/relationships/image" Target="../media/image41.png"/><Relationship Id="rId10" Type="http://schemas.openxmlformats.org/officeDocument/2006/relationships/image" Target="../media/image35.svg"/><Relationship Id="rId4" Type="http://schemas.openxmlformats.org/officeDocument/2006/relationships/image" Target="../media/image10.png"/><Relationship Id="rId9" Type="http://schemas.openxmlformats.org/officeDocument/2006/relationships/image" Target="../media/image34.png"/><Relationship Id="rId14" Type="http://schemas.openxmlformats.org/officeDocument/2006/relationships/image" Target="../media/image33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4">
            <a:extLst>
              <a:ext uri="{FF2B5EF4-FFF2-40B4-BE49-F238E27FC236}">
                <a16:creationId xmlns:a16="http://schemas.microsoft.com/office/drawing/2014/main" id="{B5DC1260-3216-E4E5-DFF6-784DE2AB98EB}"/>
              </a:ext>
            </a:extLst>
          </p:cNvPr>
          <p:cNvSpPr txBox="1">
            <a:spLocks/>
          </p:cNvSpPr>
          <p:nvPr/>
        </p:nvSpPr>
        <p:spPr>
          <a:xfrm>
            <a:off x="5844915" y="2833300"/>
            <a:ext cx="5860615" cy="59570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AU" sz="3200" b="1" dirty="0"/>
              <a:t>Business Overview</a:t>
            </a:r>
            <a:endParaRPr lang="en-GB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Subtitle 15">
            <a:extLst>
              <a:ext uri="{FF2B5EF4-FFF2-40B4-BE49-F238E27FC236}">
                <a16:creationId xmlns:a16="http://schemas.microsoft.com/office/drawing/2014/main" id="{175A2458-D525-D343-5EF0-A53548A78969}"/>
              </a:ext>
            </a:extLst>
          </p:cNvPr>
          <p:cNvSpPr txBox="1">
            <a:spLocks/>
          </p:cNvSpPr>
          <p:nvPr/>
        </p:nvSpPr>
        <p:spPr>
          <a:xfrm>
            <a:off x="5844915" y="3429000"/>
            <a:ext cx="5860615" cy="480299"/>
          </a:xfrm>
          <a:prstGeom prst="rect">
            <a:avLst/>
          </a:prstGeom>
        </p:spPr>
        <p:txBody>
          <a:bodyPr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fr-CH" sz="2000" dirty="0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UNTP </a:t>
            </a:r>
            <a:r>
              <a:rPr lang="fr-CH" sz="2000" dirty="0" err="1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Explainer</a:t>
            </a:r>
            <a:r>
              <a:rPr lang="fr-CH" sz="2000" dirty="0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video</a:t>
            </a:r>
            <a:r>
              <a:rPr lang="fr-CH" sz="2000" dirty="0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2000" dirty="0" err="1">
                <a:solidFill>
                  <a:srgbClr val="069ED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series</a:t>
            </a:r>
            <a:endParaRPr lang="en-GB" sz="2000" dirty="0">
              <a:solidFill>
                <a:srgbClr val="069ED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24">
            <a:hlinkClick r:id="rId3"/>
            <a:extLst>
              <a:ext uri="{FF2B5EF4-FFF2-40B4-BE49-F238E27FC236}">
                <a16:creationId xmlns:a16="http://schemas.microsoft.com/office/drawing/2014/main" id="{A118D21A-C1B1-E201-8BA6-47287BCE47B7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681" y="6363533"/>
            <a:ext cx="166924" cy="166101"/>
          </a:xfrm>
          <a:prstGeom prst="rect">
            <a:avLst/>
          </a:prstGeom>
        </p:spPr>
      </p:pic>
      <p:pic>
        <p:nvPicPr>
          <p:cNvPr id="26" name="Picture 25">
            <a:hlinkClick r:id="rId5"/>
            <a:extLst>
              <a:ext uri="{FF2B5EF4-FFF2-40B4-BE49-F238E27FC236}">
                <a16:creationId xmlns:a16="http://schemas.microsoft.com/office/drawing/2014/main" id="{11A1B309-4258-93B1-62AE-D78CD0D97C77}"/>
              </a:ext>
            </a:extLst>
          </p:cNvPr>
          <p:cNvPicPr>
            <a:picLocks noChangeAspect="1"/>
          </p:cNvPicPr>
          <p:nvPr/>
        </p:nvPicPr>
        <p:blipFill>
          <a:blip r:embed="rId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728" y="6363532"/>
            <a:ext cx="166924" cy="166101"/>
          </a:xfrm>
          <a:prstGeom prst="rect">
            <a:avLst/>
          </a:prstGeom>
        </p:spPr>
      </p:pic>
      <p:pic>
        <p:nvPicPr>
          <p:cNvPr id="27" name="Picture 26">
            <a:hlinkClick r:id="rId7"/>
            <a:extLst>
              <a:ext uri="{FF2B5EF4-FFF2-40B4-BE49-F238E27FC236}">
                <a16:creationId xmlns:a16="http://schemas.microsoft.com/office/drawing/2014/main" id="{B45CBEA0-AC2C-058A-A9F4-DDDC276EB172}"/>
              </a:ext>
            </a:extLst>
          </p:cNvPr>
          <p:cNvPicPr>
            <a:picLocks noChangeAspect="1"/>
          </p:cNvPicPr>
          <p:nvPr/>
        </p:nvPicPr>
        <p:blipFill>
          <a:blip r:embed="rId8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251" y="6363532"/>
            <a:ext cx="166924" cy="166101"/>
          </a:xfrm>
          <a:prstGeom prst="rect">
            <a:avLst/>
          </a:prstGeom>
        </p:spPr>
      </p:pic>
      <p:pic>
        <p:nvPicPr>
          <p:cNvPr id="28" name="Picture 27">
            <a:hlinkClick r:id="rId9"/>
            <a:extLst>
              <a:ext uri="{FF2B5EF4-FFF2-40B4-BE49-F238E27FC236}">
                <a16:creationId xmlns:a16="http://schemas.microsoft.com/office/drawing/2014/main" id="{044C5DF4-65A5-D2DA-E396-15B3BDB1BB2C}"/>
              </a:ext>
            </a:extLst>
          </p:cNvPr>
          <p:cNvPicPr>
            <a:picLocks noChangeAspect="1"/>
          </p:cNvPicPr>
          <p:nvPr/>
        </p:nvPicPr>
        <p:blipFill>
          <a:blip r:embed="rId10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616" y="6363537"/>
            <a:ext cx="166924" cy="166101"/>
          </a:xfrm>
          <a:prstGeom prst="rect">
            <a:avLst/>
          </a:prstGeom>
        </p:spPr>
      </p:pic>
      <p:pic>
        <p:nvPicPr>
          <p:cNvPr id="29" name="Picture 28">
            <a:hlinkClick r:id="rId11"/>
            <a:extLst>
              <a:ext uri="{FF2B5EF4-FFF2-40B4-BE49-F238E27FC236}">
                <a16:creationId xmlns:a16="http://schemas.microsoft.com/office/drawing/2014/main" id="{147341AD-D0B3-B8B3-550D-289639EE6FAC}"/>
              </a:ext>
            </a:extLst>
          </p:cNvPr>
          <p:cNvPicPr>
            <a:picLocks noChangeAspect="1"/>
          </p:cNvPicPr>
          <p:nvPr/>
        </p:nvPicPr>
        <p:blipFill>
          <a:blip r:embed="rId12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663" y="6363532"/>
            <a:ext cx="166923" cy="166101"/>
          </a:xfrm>
          <a:prstGeom prst="rect">
            <a:avLst/>
          </a:prstGeom>
        </p:spPr>
      </p:pic>
      <p:pic>
        <p:nvPicPr>
          <p:cNvPr id="30" name="Picture 29">
            <a:hlinkClick r:id="rId13"/>
            <a:extLst>
              <a:ext uri="{FF2B5EF4-FFF2-40B4-BE49-F238E27FC236}">
                <a16:creationId xmlns:a16="http://schemas.microsoft.com/office/drawing/2014/main" id="{695FAE24-C055-0B66-4F64-B1E64FEB9F7E}"/>
              </a:ext>
            </a:extLst>
          </p:cNvPr>
          <p:cNvPicPr>
            <a:picLocks noChangeAspect="1"/>
          </p:cNvPicPr>
          <p:nvPr/>
        </p:nvPicPr>
        <p:blipFill>
          <a:blip r:embed="rId14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719" y="6363535"/>
            <a:ext cx="166923" cy="166101"/>
          </a:xfrm>
          <a:prstGeom prst="rect">
            <a:avLst/>
          </a:prstGeom>
        </p:spPr>
      </p:pic>
      <p:pic>
        <p:nvPicPr>
          <p:cNvPr id="31" name="Picture 30">
            <a:hlinkClick r:id="rId15"/>
            <a:extLst>
              <a:ext uri="{FF2B5EF4-FFF2-40B4-BE49-F238E27FC236}">
                <a16:creationId xmlns:a16="http://schemas.microsoft.com/office/drawing/2014/main" id="{DC8056C2-726A-ED7F-5D42-A421156BC73B}"/>
              </a:ext>
            </a:extLst>
          </p:cNvPr>
          <p:cNvPicPr>
            <a:picLocks noChangeAspect="1"/>
          </p:cNvPicPr>
          <p:nvPr/>
        </p:nvPicPr>
        <p:blipFill>
          <a:blip r:embed="rId16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9821" y="6363534"/>
            <a:ext cx="166923" cy="166101"/>
          </a:xfrm>
          <a:prstGeom prst="rect">
            <a:avLst/>
          </a:prstGeom>
        </p:spPr>
      </p:pic>
      <p:pic>
        <p:nvPicPr>
          <p:cNvPr id="32" name="Picture 31">
            <a:hlinkClick r:id="rId17"/>
            <a:extLst>
              <a:ext uri="{FF2B5EF4-FFF2-40B4-BE49-F238E27FC236}">
                <a16:creationId xmlns:a16="http://schemas.microsoft.com/office/drawing/2014/main" id="{182BAB6F-F82D-743B-BFB5-76BF13815A1A}"/>
              </a:ext>
            </a:extLst>
          </p:cNvPr>
          <p:cNvPicPr>
            <a:picLocks noChangeAspect="1"/>
          </p:cNvPicPr>
          <p:nvPr/>
        </p:nvPicPr>
        <p:blipFill>
          <a:blip r:embed="rId18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3923" y="6363533"/>
            <a:ext cx="166923" cy="166101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825CD5D6-F296-F9B1-EDC0-3D908335CBDA}"/>
              </a:ext>
            </a:extLst>
          </p:cNvPr>
          <p:cNvGrpSpPr/>
          <p:nvPr/>
        </p:nvGrpSpPr>
        <p:grpSpPr>
          <a:xfrm>
            <a:off x="0" y="0"/>
            <a:ext cx="5403273" cy="6858000"/>
            <a:chOff x="0" y="0"/>
            <a:chExt cx="5403273" cy="6858000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62169C22-40B3-1EBC-5E3A-D0F10D9677BA}"/>
                </a:ext>
              </a:extLst>
            </p:cNvPr>
            <p:cNvGrpSpPr/>
            <p:nvPr/>
          </p:nvGrpSpPr>
          <p:grpSpPr>
            <a:xfrm>
              <a:off x="0" y="0"/>
              <a:ext cx="5403273" cy="6858000"/>
              <a:chOff x="0" y="0"/>
              <a:chExt cx="5403273" cy="6858000"/>
            </a:xfrm>
          </p:grpSpPr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05EEFCC9-56AF-15A1-7500-C8106C4A8AD8}"/>
                  </a:ext>
                </a:extLst>
              </p:cNvPr>
              <p:cNvSpPr/>
              <p:nvPr/>
            </p:nvSpPr>
            <p:spPr>
              <a:xfrm>
                <a:off x="0" y="0"/>
                <a:ext cx="5403272" cy="533493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1DAD6736-8FC1-3A31-65E9-8890158D301C}"/>
                  </a:ext>
                </a:extLst>
              </p:cNvPr>
              <p:cNvSpPr/>
              <p:nvPr/>
            </p:nvSpPr>
            <p:spPr>
              <a:xfrm>
                <a:off x="0" y="5402253"/>
                <a:ext cx="5403273" cy="1455747"/>
              </a:xfrm>
              <a:prstGeom prst="rect">
                <a:avLst/>
              </a:prstGeom>
              <a:solidFill>
                <a:srgbClr val="009ED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41A986E8-AAA9-B34A-BB3F-DBBA3CCF64A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alphaModFix/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71902" y="5631234"/>
                <a:ext cx="3259219" cy="997784"/>
              </a:xfrm>
              <a:prstGeom prst="rect">
                <a:avLst/>
              </a:prstGeom>
            </p:spPr>
          </p:pic>
        </p:grpSp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F000B2F-1A3A-005B-D85E-75D019E0DFCF}"/>
                </a:ext>
              </a:extLst>
            </p:cNvPr>
            <p:cNvGrpSpPr/>
            <p:nvPr/>
          </p:nvGrpSpPr>
          <p:grpSpPr>
            <a:xfrm>
              <a:off x="525971" y="527539"/>
              <a:ext cx="4351079" cy="4600445"/>
              <a:chOff x="525971" y="527539"/>
              <a:chExt cx="4351079" cy="4600445"/>
            </a:xfrm>
          </p:grpSpPr>
          <p:pic>
            <p:nvPicPr>
              <p:cNvPr id="14" name="Picture 13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5FF92FD4-2C19-D61E-4BC2-62097B8385D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185" y="527539"/>
                <a:ext cx="3502652" cy="3506197"/>
              </a:xfrm>
              <a:prstGeom prst="rect">
                <a:avLst/>
              </a:prstGeom>
            </p:spPr>
          </p:pic>
          <p:pic>
            <p:nvPicPr>
              <p:cNvPr id="16" name="Picture 15" descr="A black background with blue text&#10;&#10;AI-generated content may be incorrect.">
                <a:extLst>
                  <a:ext uri="{FF2B5EF4-FFF2-40B4-BE49-F238E27FC236}">
                    <a16:creationId xmlns:a16="http://schemas.microsoft.com/office/drawing/2014/main" id="{B2118EA0-AECE-24BE-1D7E-4644298E9F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1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971" y="4240686"/>
                <a:ext cx="4351079" cy="8872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4355752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8F071E9-3E51-C0F9-A148-A677D85FAC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39B589E9-CC40-C5F2-F020-74969DD97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Linked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to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form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 decentralised,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trusted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network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DB1E7B-2B81-C68E-8D20-7E4FF13DDBA4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3F565BB-4DD0-F556-44B8-3E2CC825C22E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6840E43-00A1-6716-37A3-77AFC5B98AA0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94C4314-E22D-194B-F73F-D2963C5540A3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C94EC16-C3D5-BECB-BFF8-E6A18D490C74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B106BA34-D70C-7E66-3FF8-443A159570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C7EFB2-7E7E-51DB-39A7-24B3854F9998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92E4009C-F29E-633C-41FC-B09FA6EAD5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C7631169-437C-F6FB-0FF5-607026DD02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1C0F2BAC-5A2A-93A3-2CCA-95A662C959C2}"/>
              </a:ext>
            </a:extLst>
          </p:cNvPr>
          <p:cNvPicPr>
            <a:picLocks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rcRect t="18243" b="21571"/>
          <a:stretch/>
        </p:blipFill>
        <p:spPr>
          <a:xfrm>
            <a:off x="1430073" y="1123150"/>
            <a:ext cx="10841734" cy="5734850"/>
          </a:xfrm>
          <a:prstGeom prst="rect">
            <a:avLst/>
          </a:prstGeom>
        </p:spPr>
      </p:pic>
      <p:grpSp>
        <p:nvGrpSpPr>
          <p:cNvPr id="5" name="Group 4">
            <a:extLst>
              <a:ext uri="{FF2B5EF4-FFF2-40B4-BE49-F238E27FC236}">
                <a16:creationId xmlns:a16="http://schemas.microsoft.com/office/drawing/2014/main" id="{3FA6ACEE-6A56-64B9-FC0D-35120C8C2586}"/>
              </a:ext>
            </a:extLst>
          </p:cNvPr>
          <p:cNvGrpSpPr/>
          <p:nvPr/>
        </p:nvGrpSpPr>
        <p:grpSpPr>
          <a:xfrm>
            <a:off x="1662432" y="2626560"/>
            <a:ext cx="10293399" cy="2942895"/>
            <a:chOff x="1417320" y="2305465"/>
            <a:chExt cx="10293399" cy="2942895"/>
          </a:xfrm>
          <a:solidFill>
            <a:schemeClr val="bg1">
              <a:lumMod val="50000"/>
            </a:schemeClr>
          </a:solidFill>
        </p:grpSpPr>
        <p:pic>
          <p:nvPicPr>
            <p:cNvPr id="7" name="Graphic 6">
              <a:extLst>
                <a:ext uri="{FF2B5EF4-FFF2-40B4-BE49-F238E27FC236}">
                  <a16:creationId xmlns:a16="http://schemas.microsoft.com/office/drawing/2014/main" id="{4422792E-68E5-54BB-70B5-EA59216C4365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9338310" y="2816870"/>
              <a:ext cx="628650" cy="523220"/>
            </a:xfrm>
            <a:prstGeom prst="rect">
              <a:avLst/>
            </a:prstGeom>
          </p:spPr>
        </p:pic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4997C86D-8547-C3CD-5A1A-0FC1D1F4C57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3135629" y="2915930"/>
              <a:ext cx="628650" cy="52322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B1D4A6F9-EF8D-E78C-901D-FC298A9FE19F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4623061" y="4201920"/>
              <a:ext cx="628650" cy="52322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35D68217-D2E8-9E54-9F02-F4F1957D5114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10088132" y="4725140"/>
              <a:ext cx="628650" cy="523220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14334E7E-890C-5F6C-9544-CCADACEF68DA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719313" y="3732089"/>
              <a:ext cx="628650" cy="523220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9C3CF2A9-4449-746F-245B-66A984F3311C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6605828" y="2305465"/>
              <a:ext cx="628650" cy="523220"/>
            </a:xfrm>
            <a:prstGeom prst="rect">
              <a:avLst/>
            </a:prstGeom>
          </p:spPr>
        </p:pic>
        <p:pic>
          <p:nvPicPr>
            <p:cNvPr id="19" name="Graphic 18">
              <a:extLst>
                <a:ext uri="{FF2B5EF4-FFF2-40B4-BE49-F238E27FC236}">
                  <a16:creationId xmlns:a16="http://schemas.microsoft.com/office/drawing/2014/main" id="{B13F1705-485B-8C51-D6AB-B1164BE9C2EE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299828" y="3167390"/>
              <a:ext cx="628650" cy="523220"/>
            </a:xfrm>
            <a:prstGeom prst="rect">
              <a:avLst/>
            </a:prstGeom>
          </p:spPr>
        </p:pic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A4531E2B-352B-D5D5-98C6-B73B95A11676}"/>
                </a:ext>
              </a:extLst>
            </p:cNvPr>
            <p:cNvCxnSpPr>
              <a:cxnSpLocks/>
              <a:stCxn id="19" idx="0"/>
            </p:cNvCxnSpPr>
            <p:nvPr/>
          </p:nvCxnSpPr>
          <p:spPr>
            <a:xfrm rot="16200000" flipV="1">
              <a:off x="7583380" y="2136616"/>
              <a:ext cx="600315" cy="1461233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Curved Connector 20">
              <a:extLst>
                <a:ext uri="{FF2B5EF4-FFF2-40B4-BE49-F238E27FC236}">
                  <a16:creationId xmlns:a16="http://schemas.microsoft.com/office/drawing/2014/main" id="{F32D5BF8-9D49-E156-D296-E5E2A0CDBFCC}"/>
                </a:ext>
              </a:extLst>
            </p:cNvPr>
            <p:cNvCxnSpPr>
              <a:cxnSpLocks/>
              <a:stCxn id="7" idx="1"/>
            </p:cNvCxnSpPr>
            <p:nvPr/>
          </p:nvCxnSpPr>
          <p:spPr>
            <a:xfrm rot="10800000" flipV="1">
              <a:off x="8794766" y="3078480"/>
              <a:ext cx="543545" cy="350520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34F0629E-62D4-AA55-F018-80BF0EE698C9}"/>
                </a:ext>
              </a:extLst>
            </p:cNvPr>
            <p:cNvCxnSpPr>
              <a:cxnSpLocks/>
              <a:stCxn id="16" idx="0"/>
              <a:endCxn id="7" idx="3"/>
            </p:cNvCxnSpPr>
            <p:nvPr/>
          </p:nvCxnSpPr>
          <p:spPr>
            <a:xfrm rot="16200000" flipV="1">
              <a:off x="9361379" y="3684061"/>
              <a:ext cx="1646660" cy="435497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04E8C4F4-A308-0470-B46A-AF60B5C0BBE5}"/>
                </a:ext>
              </a:extLst>
            </p:cNvPr>
            <p:cNvCxnSpPr>
              <a:cxnSpLocks/>
              <a:stCxn id="7" idx="2"/>
            </p:cNvCxnSpPr>
            <p:nvPr/>
          </p:nvCxnSpPr>
          <p:spPr>
            <a:xfrm rot="5400000">
              <a:off x="8156134" y="2460363"/>
              <a:ext cx="616775" cy="2376229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66277241-7344-5CCF-8590-4F6AA87984F3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7443469" y="3069164"/>
              <a:ext cx="628650" cy="600316"/>
            </a:xfrm>
            <a:prstGeom prst="rect">
              <a:avLst/>
            </a:prstGeom>
          </p:spPr>
        </p:pic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1C5650B3-D39F-A64A-060A-0AA574AF5915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34296" y="3307146"/>
              <a:ext cx="523157" cy="13200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0C7DF70C-09CD-9AE9-9355-3A0848F1EFAA}"/>
                </a:ext>
              </a:extLst>
            </p:cNvPr>
            <p:cNvCxnSpPr>
              <a:cxnSpLocks/>
              <a:stCxn id="7" idx="0"/>
              <a:endCxn id="18" idx="0"/>
            </p:cNvCxnSpPr>
            <p:nvPr/>
          </p:nvCxnSpPr>
          <p:spPr>
            <a:xfrm rot="16200000" flipV="1">
              <a:off x="8030692" y="1194927"/>
              <a:ext cx="511405" cy="2732482"/>
            </a:xfrm>
            <a:prstGeom prst="curvedConnector3">
              <a:avLst>
                <a:gd name="adj1" fmla="val 1447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Curved Connector 27">
              <a:extLst>
                <a:ext uri="{FF2B5EF4-FFF2-40B4-BE49-F238E27FC236}">
                  <a16:creationId xmlns:a16="http://schemas.microsoft.com/office/drawing/2014/main" id="{7CBE18A2-E8C7-43B7-0D17-25AA3035F90F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607429" y="3214490"/>
              <a:ext cx="3159604" cy="74237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78ED0731-E26A-2566-3D6E-F5331EA00E7A}"/>
                </a:ext>
              </a:extLst>
            </p:cNvPr>
            <p:cNvCxnSpPr>
              <a:cxnSpLocks/>
              <a:endCxn id="8" idx="2"/>
            </p:cNvCxnSpPr>
            <p:nvPr/>
          </p:nvCxnSpPr>
          <p:spPr>
            <a:xfrm rot="10800000">
              <a:off x="3449955" y="3439150"/>
              <a:ext cx="1317257" cy="1024380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4BA16B76-6CCF-26B4-692A-3B0B37ADB918}"/>
                </a:ext>
              </a:extLst>
            </p:cNvPr>
            <p:cNvCxnSpPr>
              <a:cxnSpLocks/>
              <a:endCxn id="8" idx="0"/>
            </p:cNvCxnSpPr>
            <p:nvPr/>
          </p:nvCxnSpPr>
          <p:spPr>
            <a:xfrm rot="10800000" flipV="1">
              <a:off x="3449954" y="2522668"/>
              <a:ext cx="3297394" cy="393261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A6B6EC5B-7467-15EC-B25C-101AA593A423}"/>
                </a:ext>
              </a:extLst>
            </p:cNvPr>
            <p:cNvCxnSpPr>
              <a:cxnSpLocks/>
              <a:stCxn id="18" idx="2"/>
              <a:endCxn id="17" idx="0"/>
            </p:cNvCxnSpPr>
            <p:nvPr/>
          </p:nvCxnSpPr>
          <p:spPr>
            <a:xfrm rot="16200000" flipH="1">
              <a:off x="6525193" y="3223644"/>
              <a:ext cx="903404" cy="113485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DEEDE9C5-D516-BFCA-D20F-80613A079761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922907" y="3069165"/>
              <a:ext cx="1787812" cy="931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Curved Connector 32">
              <a:extLst>
                <a:ext uri="{FF2B5EF4-FFF2-40B4-BE49-F238E27FC236}">
                  <a16:creationId xmlns:a16="http://schemas.microsoft.com/office/drawing/2014/main" id="{F0D02C33-2FE1-A0ED-FFC0-C94BA0A3FED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417320" y="3167390"/>
              <a:ext cx="1787812" cy="931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4" name="TextBox 33">
            <a:extLst>
              <a:ext uri="{FF2B5EF4-FFF2-40B4-BE49-F238E27FC236}">
                <a16:creationId xmlns:a16="http://schemas.microsoft.com/office/drawing/2014/main" id="{9A7A9778-8A0F-0752-97C9-54B7F14E6FD1}"/>
              </a:ext>
            </a:extLst>
          </p:cNvPr>
          <p:cNvSpPr txBox="1"/>
          <p:nvPr/>
        </p:nvSpPr>
        <p:spPr>
          <a:xfrm>
            <a:off x="10768742" y="4811720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Lithium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F6D73C0E-BC52-4B67-55AE-4D93C1D1602F}"/>
              </a:ext>
            </a:extLst>
          </p:cNvPr>
          <p:cNvSpPr txBox="1"/>
          <p:nvPr/>
        </p:nvSpPr>
        <p:spPr>
          <a:xfrm>
            <a:off x="7277317" y="4422516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Cobalt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ADFECE14-98BF-5F70-799E-5B7241CF69B0}"/>
              </a:ext>
            </a:extLst>
          </p:cNvPr>
          <p:cNvSpPr txBox="1"/>
          <p:nvPr/>
        </p:nvSpPr>
        <p:spPr>
          <a:xfrm>
            <a:off x="10110183" y="2903670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Battery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D3B12C20-DF25-CAB0-8C37-751EA1F39638}"/>
              </a:ext>
            </a:extLst>
          </p:cNvPr>
          <p:cNvSpPr txBox="1"/>
          <p:nvPr/>
        </p:nvSpPr>
        <p:spPr>
          <a:xfrm>
            <a:off x="6233909" y="2960818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Vehicle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9D0AA680-082E-6E8C-2097-DB241CB0E536}"/>
              </a:ext>
            </a:extLst>
          </p:cNvPr>
          <p:cNvSpPr txBox="1"/>
          <p:nvPr/>
        </p:nvSpPr>
        <p:spPr>
          <a:xfrm>
            <a:off x="2219932" y="3015665"/>
            <a:ext cx="129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Data centre</a:t>
            </a:r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C6151761-0A8A-37EB-DCFF-554E3FEFF33C}"/>
              </a:ext>
            </a:extLst>
          </p:cNvPr>
          <p:cNvGrpSpPr/>
          <p:nvPr/>
        </p:nvGrpSpPr>
        <p:grpSpPr>
          <a:xfrm>
            <a:off x="3121235" y="2125085"/>
            <a:ext cx="835097" cy="947245"/>
            <a:chOff x="4356251" y="2471972"/>
            <a:chExt cx="1958823" cy="1791560"/>
          </a:xfrm>
        </p:grpSpPr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C7629DE0-96DB-E879-A93F-CA81524FFF25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41" name="Rounded Rectangle 40">
              <a:extLst>
                <a:ext uri="{FF2B5EF4-FFF2-40B4-BE49-F238E27FC236}">
                  <a16:creationId xmlns:a16="http://schemas.microsoft.com/office/drawing/2014/main" id="{BF3C80D9-958E-EEAD-E2E1-2DF50ABC710E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A0ADD372-2FB9-F62F-A06F-08F9D8B2C945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F7708B10-7482-BE76-94EF-9E704FAB98E2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B56A823A-2C2D-C93E-AE04-C1C1BFE1C6E4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5D20EB53-95FB-B688-DD52-F60D321133DB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72FA2E50-9DEB-BBEC-6609-4F8A2DC3F5A0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9B4A7BFD-76F1-0C11-B52A-F8BE7E57294A}"/>
              </a:ext>
            </a:extLst>
          </p:cNvPr>
          <p:cNvGrpSpPr/>
          <p:nvPr/>
        </p:nvGrpSpPr>
        <p:grpSpPr>
          <a:xfrm>
            <a:off x="4204988" y="4924693"/>
            <a:ext cx="835097" cy="947245"/>
            <a:chOff x="4356251" y="2471972"/>
            <a:chExt cx="1958823" cy="1791560"/>
          </a:xfrm>
        </p:grpSpPr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62BAAA23-051F-9114-0851-D391390DF722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49" name="Rounded Rectangle 48">
              <a:extLst>
                <a:ext uri="{FF2B5EF4-FFF2-40B4-BE49-F238E27FC236}">
                  <a16:creationId xmlns:a16="http://schemas.microsoft.com/office/drawing/2014/main" id="{20090934-F8A7-D86E-4DA3-C603D720B7D7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50" name="Rounded Rectangle 49">
              <a:extLst>
                <a:ext uri="{FF2B5EF4-FFF2-40B4-BE49-F238E27FC236}">
                  <a16:creationId xmlns:a16="http://schemas.microsoft.com/office/drawing/2014/main" id="{6F64AD5C-12A0-8FB3-AE30-E1DEB1B8470C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51" name="Rounded Rectangle 50">
              <a:extLst>
                <a:ext uri="{FF2B5EF4-FFF2-40B4-BE49-F238E27FC236}">
                  <a16:creationId xmlns:a16="http://schemas.microsoft.com/office/drawing/2014/main" id="{15E8B207-C15D-5215-CFDB-D3D0E27FB956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52" name="Rounded Rectangle 51">
              <a:extLst>
                <a:ext uri="{FF2B5EF4-FFF2-40B4-BE49-F238E27FC236}">
                  <a16:creationId xmlns:a16="http://schemas.microsoft.com/office/drawing/2014/main" id="{2332CE83-E462-5022-EEF7-C15FBEBDE012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53" name="Rounded Rectangle 52">
              <a:extLst>
                <a:ext uri="{FF2B5EF4-FFF2-40B4-BE49-F238E27FC236}">
                  <a16:creationId xmlns:a16="http://schemas.microsoft.com/office/drawing/2014/main" id="{66FA93AE-B6FC-BECC-D3C7-046861CF83CA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54" name="Rounded Rectangle 53">
              <a:extLst>
                <a:ext uri="{FF2B5EF4-FFF2-40B4-BE49-F238E27FC236}">
                  <a16:creationId xmlns:a16="http://schemas.microsoft.com/office/drawing/2014/main" id="{EC927C82-CB66-756B-6335-9AEA51075511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55" name="Group 54">
            <a:extLst>
              <a:ext uri="{FF2B5EF4-FFF2-40B4-BE49-F238E27FC236}">
                <a16:creationId xmlns:a16="http://schemas.microsoft.com/office/drawing/2014/main" id="{3B6230E9-D3B1-4072-7E9F-2EEC068F7756}"/>
              </a:ext>
            </a:extLst>
          </p:cNvPr>
          <p:cNvGrpSpPr/>
          <p:nvPr/>
        </p:nvGrpSpPr>
        <p:grpSpPr>
          <a:xfrm>
            <a:off x="9498147" y="4938734"/>
            <a:ext cx="835097" cy="947245"/>
            <a:chOff x="4356251" y="2471972"/>
            <a:chExt cx="1958823" cy="1791560"/>
          </a:xfrm>
        </p:grpSpPr>
        <p:sp>
          <p:nvSpPr>
            <p:cNvPr id="56" name="TextBox 55">
              <a:extLst>
                <a:ext uri="{FF2B5EF4-FFF2-40B4-BE49-F238E27FC236}">
                  <a16:creationId xmlns:a16="http://schemas.microsoft.com/office/drawing/2014/main" id="{40F1A596-3B1D-B6C8-955A-36EE79858374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57" name="Rounded Rectangle 56">
              <a:extLst>
                <a:ext uri="{FF2B5EF4-FFF2-40B4-BE49-F238E27FC236}">
                  <a16:creationId xmlns:a16="http://schemas.microsoft.com/office/drawing/2014/main" id="{234BAE88-3FFA-F5E4-C5C8-0F9F64B5F2AE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58" name="Rounded Rectangle 57">
              <a:extLst>
                <a:ext uri="{FF2B5EF4-FFF2-40B4-BE49-F238E27FC236}">
                  <a16:creationId xmlns:a16="http://schemas.microsoft.com/office/drawing/2014/main" id="{71C7CE2D-AA9F-021C-B438-E7E78C5034B0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59" name="Rounded Rectangle 58">
              <a:extLst>
                <a:ext uri="{FF2B5EF4-FFF2-40B4-BE49-F238E27FC236}">
                  <a16:creationId xmlns:a16="http://schemas.microsoft.com/office/drawing/2014/main" id="{46B249E6-DBAB-E8F0-C7BA-7840577D4E9A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60" name="Rounded Rectangle 59">
              <a:extLst>
                <a:ext uri="{FF2B5EF4-FFF2-40B4-BE49-F238E27FC236}">
                  <a16:creationId xmlns:a16="http://schemas.microsoft.com/office/drawing/2014/main" id="{5444F248-E602-3169-7ED0-0E491A3013C6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61" name="Rounded Rectangle 60">
              <a:extLst>
                <a:ext uri="{FF2B5EF4-FFF2-40B4-BE49-F238E27FC236}">
                  <a16:creationId xmlns:a16="http://schemas.microsoft.com/office/drawing/2014/main" id="{A467EFC6-CF01-812D-55DC-2B0CAF01C99C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62" name="Rounded Rectangle 61">
              <a:extLst>
                <a:ext uri="{FF2B5EF4-FFF2-40B4-BE49-F238E27FC236}">
                  <a16:creationId xmlns:a16="http://schemas.microsoft.com/office/drawing/2014/main" id="{DC07F05F-B391-3788-1D37-492335C78C84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63" name="Group 62">
            <a:extLst>
              <a:ext uri="{FF2B5EF4-FFF2-40B4-BE49-F238E27FC236}">
                <a16:creationId xmlns:a16="http://schemas.microsoft.com/office/drawing/2014/main" id="{AA2CF6EC-AC08-47BA-848A-8E28698BB416}"/>
              </a:ext>
            </a:extLst>
          </p:cNvPr>
          <p:cNvGrpSpPr/>
          <p:nvPr/>
        </p:nvGrpSpPr>
        <p:grpSpPr>
          <a:xfrm>
            <a:off x="9912866" y="2025797"/>
            <a:ext cx="835097" cy="947245"/>
            <a:chOff x="4356251" y="2471972"/>
            <a:chExt cx="1958823" cy="1791560"/>
          </a:xfrm>
        </p:grpSpPr>
        <p:sp>
          <p:nvSpPr>
            <p:cNvPr id="64" name="TextBox 63">
              <a:extLst>
                <a:ext uri="{FF2B5EF4-FFF2-40B4-BE49-F238E27FC236}">
                  <a16:creationId xmlns:a16="http://schemas.microsoft.com/office/drawing/2014/main" id="{314FDF64-9518-0144-3BF3-03C6977DB573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65" name="Rounded Rectangle 64">
              <a:extLst>
                <a:ext uri="{FF2B5EF4-FFF2-40B4-BE49-F238E27FC236}">
                  <a16:creationId xmlns:a16="http://schemas.microsoft.com/office/drawing/2014/main" id="{B2856337-89E6-3B32-7811-F901453EA9FD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66" name="Rounded Rectangle 65">
              <a:extLst>
                <a:ext uri="{FF2B5EF4-FFF2-40B4-BE49-F238E27FC236}">
                  <a16:creationId xmlns:a16="http://schemas.microsoft.com/office/drawing/2014/main" id="{C7E77145-4DB2-D4F2-89C7-7BBD60AC805D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67" name="Rounded Rectangle 66">
              <a:extLst>
                <a:ext uri="{FF2B5EF4-FFF2-40B4-BE49-F238E27FC236}">
                  <a16:creationId xmlns:a16="http://schemas.microsoft.com/office/drawing/2014/main" id="{BB744481-0428-B8BB-51BE-3CF80C2E5BD8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68" name="Rounded Rectangle 67">
              <a:extLst>
                <a:ext uri="{FF2B5EF4-FFF2-40B4-BE49-F238E27FC236}">
                  <a16:creationId xmlns:a16="http://schemas.microsoft.com/office/drawing/2014/main" id="{53DCC9E6-9B84-16B9-174E-B58E9C9FA385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69" name="Rounded Rectangle 68">
              <a:extLst>
                <a:ext uri="{FF2B5EF4-FFF2-40B4-BE49-F238E27FC236}">
                  <a16:creationId xmlns:a16="http://schemas.microsoft.com/office/drawing/2014/main" id="{9D084BFF-F9FE-3565-2D1B-BC0106760FE4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70" name="Rounded Rectangle 69">
              <a:extLst>
                <a:ext uri="{FF2B5EF4-FFF2-40B4-BE49-F238E27FC236}">
                  <a16:creationId xmlns:a16="http://schemas.microsoft.com/office/drawing/2014/main" id="{DBE1C4C5-9FD4-493F-D5FD-265B87C64D9B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71" name="Group 70">
            <a:extLst>
              <a:ext uri="{FF2B5EF4-FFF2-40B4-BE49-F238E27FC236}">
                <a16:creationId xmlns:a16="http://schemas.microsoft.com/office/drawing/2014/main" id="{9FDA846C-D368-5D89-DE94-8B579A272575}"/>
              </a:ext>
            </a:extLst>
          </p:cNvPr>
          <p:cNvGrpSpPr/>
          <p:nvPr/>
        </p:nvGrpSpPr>
        <p:grpSpPr>
          <a:xfrm>
            <a:off x="6182979" y="1715129"/>
            <a:ext cx="835097" cy="947245"/>
            <a:chOff x="4356251" y="2471972"/>
            <a:chExt cx="1958823" cy="1791560"/>
          </a:xfrm>
        </p:grpSpPr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E045A355-069C-19E8-DFF8-5E163A4741E4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73" name="Rounded Rectangle 72">
              <a:extLst>
                <a:ext uri="{FF2B5EF4-FFF2-40B4-BE49-F238E27FC236}">
                  <a16:creationId xmlns:a16="http://schemas.microsoft.com/office/drawing/2014/main" id="{25EB4BDF-8366-DFF5-BA56-D6A055A902E3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74" name="Rounded Rectangle 73">
              <a:extLst>
                <a:ext uri="{FF2B5EF4-FFF2-40B4-BE49-F238E27FC236}">
                  <a16:creationId xmlns:a16="http://schemas.microsoft.com/office/drawing/2014/main" id="{F55A1EE8-A3CC-D488-9541-B4CEDBBA14B2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75" name="Rounded Rectangle 74">
              <a:extLst>
                <a:ext uri="{FF2B5EF4-FFF2-40B4-BE49-F238E27FC236}">
                  <a16:creationId xmlns:a16="http://schemas.microsoft.com/office/drawing/2014/main" id="{F0D791AF-46D1-F7B0-8191-7BC022493777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76" name="Rounded Rectangle 75">
              <a:extLst>
                <a:ext uri="{FF2B5EF4-FFF2-40B4-BE49-F238E27FC236}">
                  <a16:creationId xmlns:a16="http://schemas.microsoft.com/office/drawing/2014/main" id="{7663E5DD-69CF-9EF3-15B5-810DD9CC4AF8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77" name="Rounded Rectangle 76">
              <a:extLst>
                <a:ext uri="{FF2B5EF4-FFF2-40B4-BE49-F238E27FC236}">
                  <a16:creationId xmlns:a16="http://schemas.microsoft.com/office/drawing/2014/main" id="{158CFCBB-BAC1-7941-AFDF-E01609F6E7CD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78" name="Rounded Rectangle 77">
              <a:extLst>
                <a:ext uri="{FF2B5EF4-FFF2-40B4-BE49-F238E27FC236}">
                  <a16:creationId xmlns:a16="http://schemas.microsoft.com/office/drawing/2014/main" id="{E96BA53A-F26C-767D-A138-1EACE2B1E2F3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79" name="Group 78">
            <a:extLst>
              <a:ext uri="{FF2B5EF4-FFF2-40B4-BE49-F238E27FC236}">
                <a16:creationId xmlns:a16="http://schemas.microsoft.com/office/drawing/2014/main" id="{A77AC34E-2124-CAE0-6DC4-E3A5F2848F51}"/>
              </a:ext>
            </a:extLst>
          </p:cNvPr>
          <p:cNvGrpSpPr/>
          <p:nvPr/>
        </p:nvGrpSpPr>
        <p:grpSpPr>
          <a:xfrm>
            <a:off x="6450659" y="4525950"/>
            <a:ext cx="835097" cy="947245"/>
            <a:chOff x="4356251" y="2471972"/>
            <a:chExt cx="1958823" cy="1791560"/>
          </a:xfrm>
        </p:grpSpPr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021896CD-57F1-C36F-8295-72206B09FF9C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81" name="Rounded Rectangle 80">
              <a:extLst>
                <a:ext uri="{FF2B5EF4-FFF2-40B4-BE49-F238E27FC236}">
                  <a16:creationId xmlns:a16="http://schemas.microsoft.com/office/drawing/2014/main" id="{2F393C82-7300-9EF6-C723-C989EC43F24E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82" name="Rounded Rectangle 81">
              <a:extLst>
                <a:ext uri="{FF2B5EF4-FFF2-40B4-BE49-F238E27FC236}">
                  <a16:creationId xmlns:a16="http://schemas.microsoft.com/office/drawing/2014/main" id="{39FB1336-A141-854E-EEC0-6CE4D9492BB6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83" name="Rounded Rectangle 82">
              <a:extLst>
                <a:ext uri="{FF2B5EF4-FFF2-40B4-BE49-F238E27FC236}">
                  <a16:creationId xmlns:a16="http://schemas.microsoft.com/office/drawing/2014/main" id="{2948AB4B-1C93-30A9-8B2E-DDF77E414E5A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84" name="Rounded Rectangle 83">
              <a:extLst>
                <a:ext uri="{FF2B5EF4-FFF2-40B4-BE49-F238E27FC236}">
                  <a16:creationId xmlns:a16="http://schemas.microsoft.com/office/drawing/2014/main" id="{262EF537-D9C4-C8FE-2AB7-D1160E3D2E1D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85" name="Rounded Rectangle 84">
              <a:extLst>
                <a:ext uri="{FF2B5EF4-FFF2-40B4-BE49-F238E27FC236}">
                  <a16:creationId xmlns:a16="http://schemas.microsoft.com/office/drawing/2014/main" id="{619F7210-AD96-A57A-BC62-173301A741B7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86" name="Rounded Rectangle 85">
              <a:extLst>
                <a:ext uri="{FF2B5EF4-FFF2-40B4-BE49-F238E27FC236}">
                  <a16:creationId xmlns:a16="http://schemas.microsoft.com/office/drawing/2014/main" id="{302C0E75-5B23-239D-57EF-AF6A2BEF11AA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  <p:grpSp>
        <p:nvGrpSpPr>
          <p:cNvPr id="87" name="Group 86">
            <a:extLst>
              <a:ext uri="{FF2B5EF4-FFF2-40B4-BE49-F238E27FC236}">
                <a16:creationId xmlns:a16="http://schemas.microsoft.com/office/drawing/2014/main" id="{7D2938F0-17A7-12CB-E9B8-B739F89CEF98}"/>
              </a:ext>
            </a:extLst>
          </p:cNvPr>
          <p:cNvGrpSpPr/>
          <p:nvPr/>
        </p:nvGrpSpPr>
        <p:grpSpPr>
          <a:xfrm>
            <a:off x="8039287" y="2398075"/>
            <a:ext cx="835097" cy="947245"/>
            <a:chOff x="4356251" y="2471972"/>
            <a:chExt cx="1958823" cy="1791560"/>
          </a:xfrm>
        </p:grpSpPr>
        <p:sp>
          <p:nvSpPr>
            <p:cNvPr id="88" name="TextBox 87">
              <a:extLst>
                <a:ext uri="{FF2B5EF4-FFF2-40B4-BE49-F238E27FC236}">
                  <a16:creationId xmlns:a16="http://schemas.microsoft.com/office/drawing/2014/main" id="{782B8B25-D80F-AE6E-B55F-66EC68923362}"/>
                </a:ext>
              </a:extLst>
            </p:cNvPr>
            <p:cNvSpPr txBox="1"/>
            <p:nvPr/>
          </p:nvSpPr>
          <p:spPr>
            <a:xfrm>
              <a:off x="4543284" y="2471972"/>
              <a:ext cx="1529315" cy="46737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1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89" name="Rounded Rectangle 88">
              <a:extLst>
                <a:ext uri="{FF2B5EF4-FFF2-40B4-BE49-F238E27FC236}">
                  <a16:creationId xmlns:a16="http://schemas.microsoft.com/office/drawing/2014/main" id="{E8AD260B-9439-1D72-1C8F-4E195D56B920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Product Passport</a:t>
              </a:r>
            </a:p>
          </p:txBody>
        </p:sp>
        <p:sp>
          <p:nvSpPr>
            <p:cNvPr id="90" name="Rounded Rectangle 89">
              <a:extLst>
                <a:ext uri="{FF2B5EF4-FFF2-40B4-BE49-F238E27FC236}">
                  <a16:creationId xmlns:a16="http://schemas.microsoft.com/office/drawing/2014/main" id="{11E6CE76-0823-BC1E-D69A-4B10F06F2BA4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Facility Record</a:t>
              </a:r>
            </a:p>
          </p:txBody>
        </p:sp>
        <p:sp>
          <p:nvSpPr>
            <p:cNvPr id="91" name="Rounded Rectangle 90">
              <a:extLst>
                <a:ext uri="{FF2B5EF4-FFF2-40B4-BE49-F238E27FC236}">
                  <a16:creationId xmlns:a16="http://schemas.microsoft.com/office/drawing/2014/main" id="{7E95B6A9-10BB-6F7E-158C-0478C7BFFC40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Traceability Event</a:t>
              </a:r>
            </a:p>
          </p:txBody>
        </p:sp>
        <p:sp>
          <p:nvSpPr>
            <p:cNvPr id="92" name="Rounded Rectangle 91">
              <a:extLst>
                <a:ext uri="{FF2B5EF4-FFF2-40B4-BE49-F238E27FC236}">
                  <a16:creationId xmlns:a16="http://schemas.microsoft.com/office/drawing/2014/main" id="{39644888-1387-947A-10D2-2ABD28C9A907}"/>
                </a:ext>
              </a:extLst>
            </p:cNvPr>
            <p:cNvSpPr/>
            <p:nvPr/>
          </p:nvSpPr>
          <p:spPr>
            <a:xfrm>
              <a:off x="4485650" y="3676205"/>
              <a:ext cx="1699520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rIns="0" rtlCol="0" anchor="ctr"/>
            <a:lstStyle/>
            <a:p>
              <a:pPr algn="ctr"/>
              <a:r>
                <a:rPr lang="en-AU" sz="600" dirty="0"/>
                <a:t>Conformity Credential</a:t>
              </a:r>
            </a:p>
          </p:txBody>
        </p:sp>
        <p:sp>
          <p:nvSpPr>
            <p:cNvPr id="93" name="Rounded Rectangle 92">
              <a:extLst>
                <a:ext uri="{FF2B5EF4-FFF2-40B4-BE49-F238E27FC236}">
                  <a16:creationId xmlns:a16="http://schemas.microsoft.com/office/drawing/2014/main" id="{CC7EFAE9-6C0E-FA96-8A75-812371AF9193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500"/>
            </a:p>
          </p:txBody>
        </p:sp>
        <p:sp>
          <p:nvSpPr>
            <p:cNvPr id="94" name="Rounded Rectangle 93">
              <a:extLst>
                <a:ext uri="{FF2B5EF4-FFF2-40B4-BE49-F238E27FC236}">
                  <a16:creationId xmlns:a16="http://schemas.microsoft.com/office/drawing/2014/main" id="{F5D254AE-34BF-D94B-DEB5-EACE891A944D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600" dirty="0"/>
                <a:t>Identity Anchor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4412726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489C6D7-1A49-6BFD-D607-E781C357684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25162D30-42D6-7807-F695-2F4F175DF3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That can automate the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every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product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shipment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474F041-DB0C-5953-43EE-1E06D07D403D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59010F34-2FC0-2605-04D9-D98128A6EDA7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D56C6767-97C1-EEE7-8568-E2D99C9C7931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11D9E1F-21F3-D1EB-4906-1DBB0259330E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64E36C9-F1E7-BFCC-67FD-D711156119C5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59BF6AA9-C128-1348-762D-7DFBAAE52C4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56CF6EC-A48F-13BD-376F-3775DBAC0444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4CD3728F-90D8-9432-5350-F1B413B8A38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2CF6D0AD-24FB-CC57-C34D-18DF26836BC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Picture 2" descr="Paperwork Mountain Images – Browse 4,861 Stock Photos, Vectors, and Video |  Adobe Stock">
            <a:extLst>
              <a:ext uri="{FF2B5EF4-FFF2-40B4-BE49-F238E27FC236}">
                <a16:creationId xmlns:a16="http://schemas.microsoft.com/office/drawing/2014/main" id="{5A726D35-F1E8-414F-53DF-00D85008F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62"/>
          <a:stretch/>
        </p:blipFill>
        <p:spPr bwMode="auto">
          <a:xfrm>
            <a:off x="1756897" y="2813982"/>
            <a:ext cx="5021028" cy="2898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FA8D9EA-93B9-6179-A489-A7B1BF88C26A}"/>
              </a:ext>
            </a:extLst>
          </p:cNvPr>
          <p:cNvSpPr txBox="1"/>
          <p:nvPr/>
        </p:nvSpPr>
        <p:spPr>
          <a:xfrm>
            <a:off x="2015813" y="2176399"/>
            <a:ext cx="38144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From needles in haystacks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DD690E5-7472-A05D-0DD3-9D9B8F13AF52}"/>
              </a:ext>
            </a:extLst>
          </p:cNvPr>
          <p:cNvGrpSpPr/>
          <p:nvPr/>
        </p:nvGrpSpPr>
        <p:grpSpPr>
          <a:xfrm>
            <a:off x="2849970" y="2022511"/>
            <a:ext cx="8817725" cy="3840706"/>
            <a:chOff x="2472779" y="1806223"/>
            <a:chExt cx="8817725" cy="3840706"/>
          </a:xfrm>
        </p:grpSpPr>
        <p:pic>
          <p:nvPicPr>
            <p:cNvPr id="8" name="Graphic 7">
              <a:extLst>
                <a:ext uri="{FF2B5EF4-FFF2-40B4-BE49-F238E27FC236}">
                  <a16:creationId xmlns:a16="http://schemas.microsoft.com/office/drawing/2014/main" id="{21177774-00B0-A87D-587A-949DE5B77139}"/>
                </a:ext>
              </a:extLst>
            </p:cNvPr>
            <p:cNvPicPr>
              <a:picLocks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8075512" y="2726605"/>
              <a:ext cx="1159253" cy="1060657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A1BAF2AD-F569-4AFD-95BD-6D48AD8419CF}"/>
                </a:ext>
              </a:extLst>
            </p:cNvPr>
            <p:cNvPicPr>
              <a:picLocks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9383274" y="2792748"/>
              <a:ext cx="1143021" cy="928369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D17B2805-A4F5-1D6B-AE15-9073754880D4}"/>
                </a:ext>
              </a:extLst>
            </p:cNvPr>
            <p:cNvPicPr>
              <a:picLocks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8338443" y="3996889"/>
              <a:ext cx="739150" cy="688379"/>
            </a:xfrm>
            <a:prstGeom prst="rect">
              <a:avLst/>
            </a:prstGeom>
          </p:spPr>
        </p:pic>
        <p:pic>
          <p:nvPicPr>
            <p:cNvPr id="17" name="Graphic 16">
              <a:extLst>
                <a:ext uri="{FF2B5EF4-FFF2-40B4-BE49-F238E27FC236}">
                  <a16:creationId xmlns:a16="http://schemas.microsoft.com/office/drawing/2014/main" id="{B3B82E85-DDD6-29CE-5091-4A5277908E3E}"/>
                </a:ext>
              </a:extLst>
            </p:cNvPr>
            <p:cNvPicPr>
              <a:picLocks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2472779" y="2597694"/>
              <a:ext cx="2533556" cy="2798391"/>
            </a:xfrm>
            <a:prstGeom prst="rect">
              <a:avLst/>
            </a:prstGeom>
          </p:spPr>
        </p:pic>
        <p:pic>
          <p:nvPicPr>
            <p:cNvPr id="18" name="Graphic 17">
              <a:extLst>
                <a:ext uri="{FF2B5EF4-FFF2-40B4-BE49-F238E27FC236}">
                  <a16:creationId xmlns:a16="http://schemas.microsoft.com/office/drawing/2014/main" id="{653F3DB0-571C-91AD-B911-C60F5430E9CC}"/>
                </a:ext>
              </a:extLst>
            </p:cNvPr>
            <p:cNvPicPr>
              <a:picLocks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8412484" y="4894895"/>
              <a:ext cx="810976" cy="752034"/>
            </a:xfrm>
            <a:prstGeom prst="rect">
              <a:avLst/>
            </a:prstGeom>
          </p:spPr>
        </p:pic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DE6EAC8E-DB8D-4A38-2BF8-E18C5AAD8BDD}"/>
                </a:ext>
              </a:extLst>
            </p:cNvPr>
            <p:cNvSpPr txBox="1"/>
            <p:nvPr/>
          </p:nvSpPr>
          <p:spPr>
            <a:xfrm>
              <a:off x="7476043" y="1806223"/>
              <a:ext cx="3814461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accent1"/>
                  </a:solidFill>
                </a:rPr>
                <a:t>To continuous algorithmic assessment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354D9994-C2EE-9B0D-B098-3558F9B60E2A}"/>
                </a:ext>
              </a:extLst>
            </p:cNvPr>
            <p:cNvSpPr txBox="1"/>
            <p:nvPr/>
          </p:nvSpPr>
          <p:spPr>
            <a:xfrm>
              <a:off x="9223460" y="4102627"/>
              <a:ext cx="19916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accent1"/>
                  </a:solidFill>
                </a:rPr>
                <a:t>Know what can be trusted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4158038D-8F55-4ED2-B043-FB4CDE50A9AB}"/>
                </a:ext>
              </a:extLst>
            </p:cNvPr>
            <p:cNvSpPr txBox="1"/>
            <p:nvPr/>
          </p:nvSpPr>
          <p:spPr>
            <a:xfrm>
              <a:off x="9234765" y="4918898"/>
              <a:ext cx="199169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accent1"/>
                  </a:solidFill>
                </a:rPr>
                <a:t>And where to look for risks</a:t>
              </a:r>
            </a:p>
          </p:txBody>
        </p:sp>
        <p:sp>
          <p:nvSpPr>
            <p:cNvPr id="22" name="Right Arrow 21">
              <a:extLst>
                <a:ext uri="{FF2B5EF4-FFF2-40B4-BE49-F238E27FC236}">
                  <a16:creationId xmlns:a16="http://schemas.microsoft.com/office/drawing/2014/main" id="{EB49AEC3-9F94-265C-4BF4-FB7E45F1EBC6}"/>
                </a:ext>
              </a:extLst>
            </p:cNvPr>
            <p:cNvSpPr/>
            <p:nvPr/>
          </p:nvSpPr>
          <p:spPr>
            <a:xfrm>
              <a:off x="6558210" y="2792747"/>
              <a:ext cx="978408" cy="2017765"/>
            </a:xfrm>
            <a:prstGeom prst="rightArrow">
              <a:avLst/>
            </a:prstGeom>
            <a:noFill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A80F97FC-AAB8-E1A7-6E14-620852E2CC38}"/>
                </a:ext>
              </a:extLst>
            </p:cNvPr>
            <p:cNvSpPr txBox="1"/>
            <p:nvPr/>
          </p:nvSpPr>
          <p:spPr>
            <a:xfrm>
              <a:off x="6558210" y="3570796"/>
              <a:ext cx="90281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>
                  <a:solidFill>
                    <a:schemeClr val="accent1"/>
                  </a:solidFill>
                </a:rPr>
                <a:t>UNTP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856228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1646A7-702C-B674-676F-2A9E9091FD0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C3246E14-DCBF-C7E6-B01C-23D61D35E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Reducing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compliance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costs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for business and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improving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enforcement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for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government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BB560E-D393-AE9F-A773-27A1FD7F1194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CEEB3471-7CAC-2C1A-4198-22C3DE000ADA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4CB82908-F4C9-31E1-FC4D-82DB7352309D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87CF1F23-7FE6-E9FD-3C57-7DCDCF1B49D6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6557C7B1-9C6A-8FB0-C6A5-67CA538F637F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8BA8507A-5D43-4F64-9732-37A2615241E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0D9C397F-7A64-C73F-1629-BD2B090DAAD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90DAE83F-86A3-D49B-DA60-591FA940320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37DA510B-9692-A3D6-043C-B2F5A2A6656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sp>
        <p:nvSpPr>
          <p:cNvPr id="4" name="Rectangle 3">
            <a:extLst>
              <a:ext uri="{FF2B5EF4-FFF2-40B4-BE49-F238E27FC236}">
                <a16:creationId xmlns:a16="http://schemas.microsoft.com/office/drawing/2014/main" id="{51C6713D-7E6E-D3B2-2921-58F716A8CB77}"/>
              </a:ext>
            </a:extLst>
          </p:cNvPr>
          <p:cNvSpPr/>
          <p:nvPr/>
        </p:nvSpPr>
        <p:spPr>
          <a:xfrm>
            <a:off x="4357390" y="5612857"/>
            <a:ext cx="2041206" cy="925355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dirty="0"/>
              <a:t>Sustainable practice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901F402D-CC64-CE0B-3F29-599FAA4727E0}"/>
              </a:ext>
            </a:extLst>
          </p:cNvPr>
          <p:cNvSpPr/>
          <p:nvPr/>
        </p:nvSpPr>
        <p:spPr>
          <a:xfrm>
            <a:off x="4357390" y="4595619"/>
            <a:ext cx="2041206" cy="925355"/>
          </a:xfrm>
          <a:prstGeom prst="rect">
            <a:avLst/>
          </a:prstGeom>
          <a:solidFill>
            <a:srgbClr val="FF7E79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dirty="0"/>
              <a:t>Transparency system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3FD1A22-91D0-9F78-1A12-45C49FE29AF8}"/>
              </a:ext>
            </a:extLst>
          </p:cNvPr>
          <p:cNvSpPr/>
          <p:nvPr/>
        </p:nvSpPr>
        <p:spPr>
          <a:xfrm>
            <a:off x="2114464" y="4483929"/>
            <a:ext cx="2041206" cy="993694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dirty="0"/>
              <a:t>Revenue uplift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55899D91-0D02-20D9-6049-2E95E3CBECF5}"/>
              </a:ext>
            </a:extLst>
          </p:cNvPr>
          <p:cNvSpPr/>
          <p:nvPr/>
        </p:nvSpPr>
        <p:spPr>
          <a:xfrm>
            <a:off x="2106591" y="5531689"/>
            <a:ext cx="2041206" cy="1035031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dirty="0"/>
              <a:t>Cost reduction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DA9ED96E-DE16-2CBE-D519-542EFB0EDC10}"/>
              </a:ext>
            </a:extLst>
          </p:cNvPr>
          <p:cNvSpPr/>
          <p:nvPr/>
        </p:nvSpPr>
        <p:spPr>
          <a:xfrm>
            <a:off x="2114464" y="3584465"/>
            <a:ext cx="2033333" cy="855598"/>
          </a:xfrm>
          <a:prstGeom prst="rect">
            <a:avLst/>
          </a:prstGeom>
          <a:solidFill>
            <a:schemeClr val="accent6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 algn="ctr"/>
            <a:r>
              <a:rPr lang="en-AU" sz="1600" dirty="0"/>
              <a:t>Corporate value</a:t>
            </a: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0A80CC8-8ABA-EDF5-E78C-BCEA114EDFA5}"/>
              </a:ext>
            </a:extLst>
          </p:cNvPr>
          <p:cNvSpPr/>
          <p:nvPr/>
        </p:nvSpPr>
        <p:spPr>
          <a:xfrm>
            <a:off x="4461564" y="5911254"/>
            <a:ext cx="1845478" cy="238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Process improvement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5C633D9E-2C52-5E07-B09B-037658E620DD}"/>
              </a:ext>
            </a:extLst>
          </p:cNvPr>
          <p:cNvSpPr/>
          <p:nvPr/>
        </p:nvSpPr>
        <p:spPr>
          <a:xfrm>
            <a:off x="4461564" y="6212185"/>
            <a:ext cx="1845478" cy="238597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Certification Fees </a:t>
            </a: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62F5AE-62C8-22C7-FF52-9F85F2D9924C}"/>
              </a:ext>
            </a:extLst>
          </p:cNvPr>
          <p:cNvSpPr/>
          <p:nvPr/>
        </p:nvSpPr>
        <p:spPr>
          <a:xfrm>
            <a:off x="4474859" y="4922192"/>
            <a:ext cx="1813235" cy="2172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Capital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66E2FC9-9F61-6502-11A3-67F7620B7DCB}"/>
              </a:ext>
            </a:extLst>
          </p:cNvPr>
          <p:cNvSpPr txBox="1"/>
          <p:nvPr/>
        </p:nvSpPr>
        <p:spPr>
          <a:xfrm>
            <a:off x="2114464" y="3104425"/>
            <a:ext cx="1930045" cy="35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Benefits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E518E72-541B-270F-AE70-2E4A8BC62636}"/>
              </a:ext>
            </a:extLst>
          </p:cNvPr>
          <p:cNvSpPr txBox="1"/>
          <p:nvPr/>
        </p:nvSpPr>
        <p:spPr>
          <a:xfrm>
            <a:off x="4368621" y="4207221"/>
            <a:ext cx="1930045" cy="35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Costs</a:t>
            </a:r>
          </a:p>
        </p:txBody>
      </p:sp>
      <p:sp>
        <p:nvSpPr>
          <p:cNvPr id="21" name="Right Brace 20">
            <a:extLst>
              <a:ext uri="{FF2B5EF4-FFF2-40B4-BE49-F238E27FC236}">
                <a16:creationId xmlns:a16="http://schemas.microsoft.com/office/drawing/2014/main" id="{147A6FBD-34DF-56E5-F23F-5EF5CBBEBD13}"/>
              </a:ext>
            </a:extLst>
          </p:cNvPr>
          <p:cNvSpPr/>
          <p:nvPr/>
        </p:nvSpPr>
        <p:spPr>
          <a:xfrm>
            <a:off x="4370396" y="3584465"/>
            <a:ext cx="256294" cy="925355"/>
          </a:xfrm>
          <a:prstGeom prst="rightBrace">
            <a:avLst>
              <a:gd name="adj1" fmla="val 44047"/>
              <a:gd name="adj2" fmla="val 2527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AU" sz="160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55FF5BA2-9014-B7E7-9F9B-7E720BF63447}"/>
              </a:ext>
            </a:extLst>
          </p:cNvPr>
          <p:cNvSpPr txBox="1"/>
          <p:nvPr/>
        </p:nvSpPr>
        <p:spPr>
          <a:xfrm>
            <a:off x="4159093" y="3571865"/>
            <a:ext cx="1930045" cy="358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/>
              <a:t>Value</a:t>
            </a:r>
          </a:p>
        </p:txBody>
      </p:sp>
      <p:sp>
        <p:nvSpPr>
          <p:cNvPr id="23" name="Rectangle 22">
            <a:extLst>
              <a:ext uri="{FF2B5EF4-FFF2-40B4-BE49-F238E27FC236}">
                <a16:creationId xmlns:a16="http://schemas.microsoft.com/office/drawing/2014/main" id="{C72B6F33-8B46-8E88-A291-7843D8BC9AD3}"/>
              </a:ext>
            </a:extLst>
          </p:cNvPr>
          <p:cNvSpPr/>
          <p:nvPr/>
        </p:nvSpPr>
        <p:spPr>
          <a:xfrm>
            <a:off x="2245554" y="4782088"/>
            <a:ext cx="1824634" cy="180409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Market Access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76A703EC-9FDF-B424-216F-00CC73750814}"/>
              </a:ext>
            </a:extLst>
          </p:cNvPr>
          <p:cNvSpPr/>
          <p:nvPr/>
        </p:nvSpPr>
        <p:spPr>
          <a:xfrm>
            <a:off x="2238431" y="5228778"/>
            <a:ext cx="1878787" cy="200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Unit price uplift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C222314F-54B3-A72C-6E6D-4FFC3A9D0A87}"/>
              </a:ext>
            </a:extLst>
          </p:cNvPr>
          <p:cNvSpPr/>
          <p:nvPr/>
        </p:nvSpPr>
        <p:spPr>
          <a:xfrm>
            <a:off x="2202214" y="5824086"/>
            <a:ext cx="1878787" cy="18195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Compliance costs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25119FF5-4916-0B8E-48A2-40D96252FC6A}"/>
              </a:ext>
            </a:extLst>
          </p:cNvPr>
          <p:cNvSpPr/>
          <p:nvPr/>
        </p:nvSpPr>
        <p:spPr>
          <a:xfrm>
            <a:off x="2195673" y="6047178"/>
            <a:ext cx="1831107" cy="20114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Finance costs</a:t>
            </a: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6B0D1DE3-389E-ADAF-7F8B-0DF95CEECF46}"/>
              </a:ext>
            </a:extLst>
          </p:cNvPr>
          <p:cNvSpPr/>
          <p:nvPr/>
        </p:nvSpPr>
        <p:spPr>
          <a:xfrm>
            <a:off x="2199290" y="4127153"/>
            <a:ext cx="1865106" cy="229044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Improved Disclosures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D42859A0-F11E-91BE-AFEC-6D14F88A381F}"/>
              </a:ext>
            </a:extLst>
          </p:cNvPr>
          <p:cNvSpPr/>
          <p:nvPr/>
        </p:nvSpPr>
        <p:spPr>
          <a:xfrm>
            <a:off x="2204430" y="3879469"/>
            <a:ext cx="1865107" cy="21440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Brand reputation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4553D55F-4284-8235-CD8A-EBF6894E6116}"/>
              </a:ext>
            </a:extLst>
          </p:cNvPr>
          <p:cNvSpPr/>
          <p:nvPr/>
        </p:nvSpPr>
        <p:spPr>
          <a:xfrm>
            <a:off x="2238431" y="5005477"/>
            <a:ext cx="1831757" cy="18679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Anti-counterfeiting</a:t>
            </a:r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62FEBBA4-22F1-7A81-E9C5-5322CCDE0E1F}"/>
              </a:ext>
            </a:extLst>
          </p:cNvPr>
          <p:cNvSpPr/>
          <p:nvPr/>
        </p:nvSpPr>
        <p:spPr>
          <a:xfrm>
            <a:off x="2195673" y="6276508"/>
            <a:ext cx="1878787" cy="200713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Digitalisation</a:t>
            </a:r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9C4FE201-F13E-F985-501F-39FE36876237}"/>
              </a:ext>
            </a:extLst>
          </p:cNvPr>
          <p:cNvSpPr/>
          <p:nvPr/>
        </p:nvSpPr>
        <p:spPr>
          <a:xfrm>
            <a:off x="4471375" y="5191211"/>
            <a:ext cx="1813235" cy="217249"/>
          </a:xfrm>
          <a:prstGeom prst="rect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sz="1400" dirty="0"/>
              <a:t>Operational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D218A7E-001D-7668-4CEF-3968ADE3A296}"/>
              </a:ext>
            </a:extLst>
          </p:cNvPr>
          <p:cNvSpPr txBox="1"/>
          <p:nvPr/>
        </p:nvSpPr>
        <p:spPr>
          <a:xfrm>
            <a:off x="2533179" y="1860102"/>
            <a:ext cx="3492999" cy="8273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b="1" dirty="0">
                <a:solidFill>
                  <a:schemeClr val="accent1"/>
                </a:solidFill>
              </a:rPr>
              <a:t>Businesses can achieve meaningful improvements in margins and share value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5E8E7C0E-AA11-7F4A-6A70-4DCEE98DE7F0}"/>
              </a:ext>
            </a:extLst>
          </p:cNvPr>
          <p:cNvGrpSpPr/>
          <p:nvPr/>
        </p:nvGrpSpPr>
        <p:grpSpPr>
          <a:xfrm>
            <a:off x="6849214" y="1801763"/>
            <a:ext cx="4834269" cy="4765800"/>
            <a:chOff x="6567055" y="1233055"/>
            <a:chExt cx="5249247" cy="5318500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269F1DE-894C-7032-35F1-3F184C06C91E}"/>
                </a:ext>
              </a:extLst>
            </p:cNvPr>
            <p:cNvSpPr/>
            <p:nvPr/>
          </p:nvSpPr>
          <p:spPr>
            <a:xfrm>
              <a:off x="9599877" y="5487071"/>
              <a:ext cx="2216425" cy="1032670"/>
            </a:xfrm>
            <a:prstGeom prst="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AU" sz="1600" dirty="0"/>
                <a:t>Ongoing Operations</a:t>
              </a:r>
            </a:p>
          </p:txBody>
        </p:sp>
        <p:sp>
          <p:nvSpPr>
            <p:cNvPr id="36" name="Rectangle 35">
              <a:extLst>
                <a:ext uri="{FF2B5EF4-FFF2-40B4-BE49-F238E27FC236}">
                  <a16:creationId xmlns:a16="http://schemas.microsoft.com/office/drawing/2014/main" id="{29F5B39A-4FB1-798E-4300-C159D557204F}"/>
                </a:ext>
              </a:extLst>
            </p:cNvPr>
            <p:cNvSpPr/>
            <p:nvPr/>
          </p:nvSpPr>
          <p:spPr>
            <a:xfrm>
              <a:off x="9599877" y="4351862"/>
              <a:ext cx="2216425" cy="1032670"/>
            </a:xfrm>
            <a:prstGeom prst="rect">
              <a:avLst/>
            </a:prstGeom>
            <a:solidFill>
              <a:srgbClr val="FF7E79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AU" sz="1600" dirty="0" err="1"/>
                <a:t>Implementaiton</a:t>
              </a:r>
              <a:endParaRPr lang="en-AU" sz="1600" dirty="0"/>
            </a:p>
          </p:txBody>
        </p:sp>
        <p:sp>
          <p:nvSpPr>
            <p:cNvPr id="37" name="Rectangle 36">
              <a:extLst>
                <a:ext uri="{FF2B5EF4-FFF2-40B4-BE49-F238E27FC236}">
                  <a16:creationId xmlns:a16="http://schemas.microsoft.com/office/drawing/2014/main" id="{1A6A5E66-1636-01D3-3259-C48EABD0ABFA}"/>
                </a:ext>
              </a:extLst>
            </p:cNvPr>
            <p:cNvSpPr/>
            <p:nvPr/>
          </p:nvSpPr>
          <p:spPr>
            <a:xfrm>
              <a:off x="7164416" y="3252748"/>
              <a:ext cx="2216425" cy="1446167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AU" sz="1600" dirty="0"/>
                <a:t>Economic Impact</a:t>
              </a:r>
            </a:p>
          </p:txBody>
        </p:sp>
        <p:sp>
          <p:nvSpPr>
            <p:cNvPr id="38" name="Rectangle 37">
              <a:extLst>
                <a:ext uri="{FF2B5EF4-FFF2-40B4-BE49-F238E27FC236}">
                  <a16:creationId xmlns:a16="http://schemas.microsoft.com/office/drawing/2014/main" id="{475F29E3-BBC5-C6B1-B95B-0A58EEEFE7BD}"/>
                </a:ext>
              </a:extLst>
            </p:cNvPr>
            <p:cNvSpPr/>
            <p:nvPr/>
          </p:nvSpPr>
          <p:spPr>
            <a:xfrm>
              <a:off x="7155867" y="4808309"/>
              <a:ext cx="2216425" cy="1743246"/>
            </a:xfrm>
            <a:prstGeom prst="rect">
              <a:avLst/>
            </a:prstGeom>
            <a:solidFill>
              <a:schemeClr val="accent6"/>
            </a:solidFill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t"/>
            <a:lstStyle/>
            <a:p>
              <a:pPr algn="ctr"/>
              <a:r>
                <a:rPr lang="en-AU" sz="1600" dirty="0"/>
                <a:t>National Impact</a:t>
              </a:r>
            </a:p>
          </p:txBody>
        </p:sp>
        <p:sp>
          <p:nvSpPr>
            <p:cNvPr id="39" name="Rectangle 38">
              <a:extLst>
                <a:ext uri="{FF2B5EF4-FFF2-40B4-BE49-F238E27FC236}">
                  <a16:creationId xmlns:a16="http://schemas.microsoft.com/office/drawing/2014/main" id="{0173312D-20CD-9B83-F40B-51286BF37C47}"/>
                </a:ext>
              </a:extLst>
            </p:cNvPr>
            <p:cNvSpPr/>
            <p:nvPr/>
          </p:nvSpPr>
          <p:spPr>
            <a:xfrm>
              <a:off x="9712993" y="5820073"/>
              <a:ext cx="2003896" cy="2662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Capacity Building</a:t>
              </a:r>
            </a:p>
          </p:txBody>
        </p:sp>
        <p:sp>
          <p:nvSpPr>
            <p:cNvPr id="40" name="Rectangle 39">
              <a:extLst>
                <a:ext uri="{FF2B5EF4-FFF2-40B4-BE49-F238E27FC236}">
                  <a16:creationId xmlns:a16="http://schemas.microsoft.com/office/drawing/2014/main" id="{6C00A6AF-B826-E0C3-6018-A2FBACC98F10}"/>
                </a:ext>
              </a:extLst>
            </p:cNvPr>
            <p:cNvSpPr/>
            <p:nvPr/>
          </p:nvSpPr>
          <p:spPr>
            <a:xfrm>
              <a:off x="9712993" y="6155904"/>
              <a:ext cx="2003896" cy="266268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Infrastructure</a:t>
              </a:r>
            </a:p>
          </p:txBody>
        </p:sp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2E26458D-95C2-B629-1C07-2DB55BC8B06E}"/>
                </a:ext>
              </a:extLst>
            </p:cNvPr>
            <p:cNvSpPr/>
            <p:nvPr/>
          </p:nvSpPr>
          <p:spPr>
            <a:xfrm>
              <a:off x="9727429" y="4716308"/>
              <a:ext cx="1968885" cy="2424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Change Management</a:t>
              </a: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6BFBF71E-C563-7F5E-13AF-6DF16434E737}"/>
                </a:ext>
              </a:extLst>
            </p:cNvPr>
            <p:cNvSpPr txBox="1"/>
            <p:nvPr/>
          </p:nvSpPr>
          <p:spPr>
            <a:xfrm>
              <a:off x="7164416" y="2687731"/>
              <a:ext cx="2095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/>
                <a:t>Benefits</a:t>
              </a: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01479B6-1061-1357-3991-96CE072C4579}"/>
                </a:ext>
              </a:extLst>
            </p:cNvPr>
            <p:cNvSpPr txBox="1"/>
            <p:nvPr/>
          </p:nvSpPr>
          <p:spPr>
            <a:xfrm>
              <a:off x="9612072" y="3918420"/>
              <a:ext cx="2095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/>
                <a:t>Costs</a:t>
              </a:r>
            </a:p>
          </p:txBody>
        </p:sp>
        <p:sp>
          <p:nvSpPr>
            <p:cNvPr id="44" name="Right Brace 43">
              <a:extLst>
                <a:ext uri="{FF2B5EF4-FFF2-40B4-BE49-F238E27FC236}">
                  <a16:creationId xmlns:a16="http://schemas.microsoft.com/office/drawing/2014/main" id="{8874E603-E728-E770-89BD-221C541E277F}"/>
                </a:ext>
              </a:extLst>
            </p:cNvPr>
            <p:cNvSpPr/>
            <p:nvPr/>
          </p:nvSpPr>
          <p:spPr>
            <a:xfrm>
              <a:off x="9613999" y="3223442"/>
              <a:ext cx="278295" cy="1032670"/>
            </a:xfrm>
            <a:prstGeom prst="rightBrace">
              <a:avLst>
                <a:gd name="adj1" fmla="val 44047"/>
                <a:gd name="adj2" fmla="val 25273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AU" sz="1600"/>
            </a:p>
          </p:txBody>
        </p: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74702170-C950-C719-E961-C400237CE24C}"/>
                </a:ext>
              </a:extLst>
            </p:cNvPr>
            <p:cNvSpPr txBox="1"/>
            <p:nvPr/>
          </p:nvSpPr>
          <p:spPr>
            <a:xfrm>
              <a:off x="9384558" y="3209381"/>
              <a:ext cx="2095722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/>
                <a:t>Value</a:t>
              </a:r>
            </a:p>
          </p:txBody>
        </p:sp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276A5100-405D-4C7D-0D67-9C0F4E2CB3F2}"/>
                </a:ext>
              </a:extLst>
            </p:cNvPr>
            <p:cNvSpPr/>
            <p:nvPr/>
          </p:nvSpPr>
          <p:spPr>
            <a:xfrm>
              <a:off x="7259698" y="3715422"/>
              <a:ext cx="1981262" cy="239092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Lower cost of trade</a:t>
              </a:r>
            </a:p>
          </p:txBody>
        </p:sp>
        <p:sp>
          <p:nvSpPr>
            <p:cNvPr id="47" name="Rectangle 46">
              <a:extLst>
                <a:ext uri="{FF2B5EF4-FFF2-40B4-BE49-F238E27FC236}">
                  <a16:creationId xmlns:a16="http://schemas.microsoft.com/office/drawing/2014/main" id="{66AC5C33-FB25-ABE9-1C24-F21DF1F12C7C}"/>
                </a:ext>
              </a:extLst>
            </p:cNvPr>
            <p:cNvSpPr/>
            <p:nvPr/>
          </p:nvSpPr>
          <p:spPr>
            <a:xfrm>
              <a:off x="7259698" y="4331558"/>
              <a:ext cx="1988997" cy="2475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Revenue compliance</a:t>
              </a:r>
            </a:p>
          </p:txBody>
        </p:sp>
        <p:sp>
          <p:nvSpPr>
            <p:cNvPr id="48" name="Rectangle 47">
              <a:extLst>
                <a:ext uri="{FF2B5EF4-FFF2-40B4-BE49-F238E27FC236}">
                  <a16:creationId xmlns:a16="http://schemas.microsoft.com/office/drawing/2014/main" id="{639B9887-3D19-9FCC-D151-4E8EF07CFDB0}"/>
                </a:ext>
              </a:extLst>
            </p:cNvPr>
            <p:cNvSpPr/>
            <p:nvPr/>
          </p:nvSpPr>
          <p:spPr>
            <a:xfrm>
              <a:off x="7218131" y="5195177"/>
              <a:ext cx="2040064" cy="242501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National productivity</a:t>
              </a:r>
            </a:p>
          </p:txBody>
        </p:sp>
        <p:sp>
          <p:nvSpPr>
            <p:cNvPr id="49" name="Rectangle 48">
              <a:extLst>
                <a:ext uri="{FF2B5EF4-FFF2-40B4-BE49-F238E27FC236}">
                  <a16:creationId xmlns:a16="http://schemas.microsoft.com/office/drawing/2014/main" id="{1EFC2565-FE5A-57CB-F7FA-0215291E4898}"/>
                </a:ext>
              </a:extLst>
            </p:cNvPr>
            <p:cNvSpPr/>
            <p:nvPr/>
          </p:nvSpPr>
          <p:spPr>
            <a:xfrm>
              <a:off x="7218131" y="5504810"/>
              <a:ext cx="2040064" cy="268077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Improved compliance</a:t>
              </a:r>
            </a:p>
          </p:txBody>
        </p:sp>
        <p:sp>
          <p:nvSpPr>
            <p:cNvPr id="50" name="Rectangle 49">
              <a:extLst>
                <a:ext uri="{FF2B5EF4-FFF2-40B4-BE49-F238E27FC236}">
                  <a16:creationId xmlns:a16="http://schemas.microsoft.com/office/drawing/2014/main" id="{B785B6FE-A63C-EBC4-1FF7-E03BA7A87201}"/>
                </a:ext>
              </a:extLst>
            </p:cNvPr>
            <p:cNvSpPr/>
            <p:nvPr/>
          </p:nvSpPr>
          <p:spPr>
            <a:xfrm>
              <a:off x="7259698" y="4019260"/>
              <a:ext cx="1988997" cy="247553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Increased investment</a:t>
              </a:r>
            </a:p>
          </p:txBody>
        </p:sp>
        <p:sp>
          <p:nvSpPr>
            <p:cNvPr id="51" name="Rectangle 50">
              <a:extLst>
                <a:ext uri="{FF2B5EF4-FFF2-40B4-BE49-F238E27FC236}">
                  <a16:creationId xmlns:a16="http://schemas.microsoft.com/office/drawing/2014/main" id="{B988672B-0B98-37E5-85F8-37213DECA0A3}"/>
                </a:ext>
              </a:extLst>
            </p:cNvPr>
            <p:cNvSpPr/>
            <p:nvPr/>
          </p:nvSpPr>
          <p:spPr>
            <a:xfrm>
              <a:off x="7218131" y="5840019"/>
              <a:ext cx="2040064" cy="2675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Export market access</a:t>
              </a:r>
            </a:p>
          </p:txBody>
        </p:sp>
        <p:sp>
          <p:nvSpPr>
            <p:cNvPr id="52" name="Rectangle 51">
              <a:extLst>
                <a:ext uri="{FF2B5EF4-FFF2-40B4-BE49-F238E27FC236}">
                  <a16:creationId xmlns:a16="http://schemas.microsoft.com/office/drawing/2014/main" id="{C559A62A-0358-E2EB-AD0B-FD65ED85A540}"/>
                </a:ext>
              </a:extLst>
            </p:cNvPr>
            <p:cNvSpPr/>
            <p:nvPr/>
          </p:nvSpPr>
          <p:spPr>
            <a:xfrm>
              <a:off x="9723646" y="5016525"/>
              <a:ext cx="1968885" cy="242444"/>
            </a:xfrm>
            <a:prstGeom prst="rect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Infrastructure</a:t>
              </a:r>
            </a:p>
          </p:txBody>
        </p:sp>
        <p:sp>
          <p:nvSpPr>
            <p:cNvPr id="53" name="Rectangle 52">
              <a:extLst>
                <a:ext uri="{FF2B5EF4-FFF2-40B4-BE49-F238E27FC236}">
                  <a16:creationId xmlns:a16="http://schemas.microsoft.com/office/drawing/2014/main" id="{528E1414-61CE-1034-0C09-79B4006C1F51}"/>
                </a:ext>
              </a:extLst>
            </p:cNvPr>
            <p:cNvSpPr/>
            <p:nvPr/>
          </p:nvSpPr>
          <p:spPr>
            <a:xfrm>
              <a:off x="7218131" y="6174657"/>
              <a:ext cx="2040064" cy="267505"/>
            </a:xfrm>
            <a:prstGeom prst="rect">
              <a:avLst/>
            </a:prstGeom>
            <a:solidFill>
              <a:schemeClr val="accent6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1400" dirty="0"/>
                <a:t>Safety &amp; environment</a:t>
              </a:r>
            </a:p>
          </p:txBody>
        </p:sp>
        <p:cxnSp>
          <p:nvCxnSpPr>
            <p:cNvPr id="54" name="Straight Connector 53">
              <a:extLst>
                <a:ext uri="{FF2B5EF4-FFF2-40B4-BE49-F238E27FC236}">
                  <a16:creationId xmlns:a16="http://schemas.microsoft.com/office/drawing/2014/main" id="{F3014D9D-EF33-28F3-ED7F-89ECB20F559F}"/>
                </a:ext>
              </a:extLst>
            </p:cNvPr>
            <p:cNvCxnSpPr/>
            <p:nvPr/>
          </p:nvCxnSpPr>
          <p:spPr>
            <a:xfrm>
              <a:off x="6567055" y="1233055"/>
              <a:ext cx="0" cy="5217681"/>
            </a:xfrm>
            <a:prstGeom prst="line">
              <a:avLst/>
            </a:prstGeom>
            <a:ln w="381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9F81A7BB-FC77-A37C-80A1-BF7F25742FAC}"/>
                </a:ext>
              </a:extLst>
            </p:cNvPr>
            <p:cNvSpPr txBox="1"/>
            <p:nvPr/>
          </p:nvSpPr>
          <p:spPr>
            <a:xfrm>
              <a:off x="7518434" y="1297674"/>
              <a:ext cx="3961843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b="1" dirty="0">
                  <a:solidFill>
                    <a:schemeClr val="accent1"/>
                  </a:solidFill>
                </a:rPr>
                <a:t>Governments can achieve meaningful improvements in compliance and national accounts.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150510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4BA54A-58F6-57D6-75CA-2C480EC709D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E1ABD481-A69B-2E99-E090-33EA07D88B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pragmatic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paper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to digital transition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framework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1A766EB-4B4B-AA64-00CF-6F9A0A415A7E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AD00A52E-9DED-98F4-87F9-1176827A8EA5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71CDA4FD-D461-7F67-5713-726698375C7E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EACEEE0E-B0C9-89C9-55AA-8344CDE7EA0D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07A5DD3-3FF9-16C2-1F60-DFB85A5C3360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7C14141D-56CA-0DC4-3BFA-EE2C4B2F07B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6C8ACB25-5C33-AFA3-DEC4-6F4D0B16A7BB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F1E0D035-6286-3047-AB3D-43D4CDA32F5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E76AF78B-6702-4298-EBB7-3389F0138D3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02B43426-59B1-E315-98AA-7142E0722F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6" y="6918205"/>
            <a:ext cx="738149" cy="225978"/>
          </a:xfrm>
          <a:prstGeom prst="rect">
            <a:avLst/>
          </a:prstGeom>
        </p:spPr>
      </p:pic>
      <p:pic>
        <p:nvPicPr>
          <p:cNvPr id="5" name="Picture 2" descr="Battery Passport Example">
            <a:extLst>
              <a:ext uri="{FF2B5EF4-FFF2-40B4-BE49-F238E27FC236}">
                <a16:creationId xmlns:a16="http://schemas.microsoft.com/office/drawing/2014/main" id="{C7C3173C-00A1-E5DA-026D-78E9F2406C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1329" y="2067488"/>
            <a:ext cx="1590675" cy="1590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6" descr="A computer screen shot of a computer code&#10;&#10;AI-generated content may be incorrect.">
            <a:extLst>
              <a:ext uri="{FF2B5EF4-FFF2-40B4-BE49-F238E27FC236}">
                <a16:creationId xmlns:a16="http://schemas.microsoft.com/office/drawing/2014/main" id="{3CDAC136-7ACB-8564-B219-955AF90990F1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59685" y="1948555"/>
            <a:ext cx="2413991" cy="4557712"/>
          </a:xfrm>
          <a:prstGeom prst="rect">
            <a:avLst/>
          </a:prstGeom>
        </p:spPr>
      </p:pic>
      <p:pic>
        <p:nvPicPr>
          <p:cNvPr id="8" name="Picture 7" descr="A screenshot of a cell phone&#10;&#10;AI-generated content may be incorrect.">
            <a:extLst>
              <a:ext uri="{FF2B5EF4-FFF2-40B4-BE49-F238E27FC236}">
                <a16:creationId xmlns:a16="http://schemas.microsoft.com/office/drawing/2014/main" id="{A48587DB-603B-FCF5-FFF1-C351B00B131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9666" y="1840535"/>
            <a:ext cx="2383982" cy="4795578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2C1284F-5D6C-0D68-55ED-DB495DDD6F5C}"/>
              </a:ext>
            </a:extLst>
          </p:cNvPr>
          <p:cNvSpPr txBox="1"/>
          <p:nvPr/>
        </p:nvSpPr>
        <p:spPr>
          <a:xfrm>
            <a:off x="4666843" y="1548445"/>
            <a:ext cx="379284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One UNTP Credential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69EFB7C-5EAA-8ED6-5BDE-DEAFB7EFFFCA}"/>
              </a:ext>
            </a:extLst>
          </p:cNvPr>
          <p:cNvSpPr txBox="1"/>
          <p:nvPr/>
        </p:nvSpPr>
        <p:spPr>
          <a:xfrm>
            <a:off x="4630285" y="4426338"/>
            <a:ext cx="141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Humans see this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637D614B-66D2-B9FE-BCDE-1972C09F7A97}"/>
              </a:ext>
            </a:extLst>
          </p:cNvPr>
          <p:cNvSpPr txBox="1"/>
          <p:nvPr/>
        </p:nvSpPr>
        <p:spPr>
          <a:xfrm>
            <a:off x="7044276" y="4426338"/>
            <a:ext cx="141540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Machines see this</a:t>
            </a:r>
          </a:p>
        </p:txBody>
      </p:sp>
      <p:cxnSp>
        <p:nvCxnSpPr>
          <p:cNvPr id="18" name="Elbow Connector 17">
            <a:extLst>
              <a:ext uri="{FF2B5EF4-FFF2-40B4-BE49-F238E27FC236}">
                <a16:creationId xmlns:a16="http://schemas.microsoft.com/office/drawing/2014/main" id="{A269925A-F354-13D5-8FFC-4B5EE76C4D61}"/>
              </a:ext>
            </a:extLst>
          </p:cNvPr>
          <p:cNvCxnSpPr>
            <a:cxnSpLocks/>
          </p:cNvCxnSpPr>
          <p:nvPr/>
        </p:nvCxnSpPr>
        <p:spPr>
          <a:xfrm rot="16200000" flipH="1">
            <a:off x="7268390" y="3207618"/>
            <a:ext cx="688181" cy="1589271"/>
          </a:xfrm>
          <a:prstGeom prst="bentConnector2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Elbow Connector 18">
            <a:extLst>
              <a:ext uri="{FF2B5EF4-FFF2-40B4-BE49-F238E27FC236}">
                <a16:creationId xmlns:a16="http://schemas.microsoft.com/office/drawing/2014/main" id="{373350C2-38C6-1D16-6DEE-0CFEBF3065F6}"/>
              </a:ext>
            </a:extLst>
          </p:cNvPr>
          <p:cNvCxnSpPr>
            <a:cxnSpLocks/>
          </p:cNvCxnSpPr>
          <p:nvPr/>
        </p:nvCxnSpPr>
        <p:spPr>
          <a:xfrm rot="5400000">
            <a:off x="5131052" y="3207618"/>
            <a:ext cx="688181" cy="1589271"/>
          </a:xfrm>
          <a:prstGeom prst="bentConnector2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000265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8C7BD1D-745F-707D-4779-856AA6BD86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C9A77EFB-790A-5614-14C4-DCE04F451E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Next,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dig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deeper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into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the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details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implementation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guidance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2B7384B-42E9-EEF4-AFB3-66DB6A8EA229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22D9E21-47EE-1BD8-7C9C-EAA16A90422E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363843FF-7AB9-E876-C49A-7B8FD8CB1D29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FFE2D32-387C-7FCA-ED8A-A5734B78A7CD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09B9ED4-13A4-526A-B75F-E2569309EAD2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4AB1E0C1-A163-7634-F4AD-209C3C9E280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3F85292-4C65-9A7B-23A1-C4770B0D58B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D3785921-8B5C-E140-5D35-DA0B1F33599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482398E2-2030-472B-4EED-AD86E595F866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B7C387B7-4693-3655-51D8-7F9EF2AF93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9706" y="6918205"/>
            <a:ext cx="738149" cy="225978"/>
          </a:xfrm>
          <a:prstGeom prst="rect">
            <a:avLst/>
          </a:prstGeom>
        </p:spPr>
      </p:pic>
      <p:sp>
        <p:nvSpPr>
          <p:cNvPr id="20" name="Rectangle 19">
            <a:extLst>
              <a:ext uri="{FF2B5EF4-FFF2-40B4-BE49-F238E27FC236}">
                <a16:creationId xmlns:a16="http://schemas.microsoft.com/office/drawing/2014/main" id="{88005BE2-2F45-051E-940C-3BCB691DC339}"/>
              </a:ext>
            </a:extLst>
          </p:cNvPr>
          <p:cNvSpPr/>
          <p:nvPr/>
        </p:nvSpPr>
        <p:spPr>
          <a:xfrm>
            <a:off x="1997683" y="1742274"/>
            <a:ext cx="9738281" cy="4859425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70652AFA-CC11-2FA7-C0DE-BCBA9E38D302}"/>
              </a:ext>
            </a:extLst>
          </p:cNvPr>
          <p:cNvSpPr/>
          <p:nvPr/>
        </p:nvSpPr>
        <p:spPr>
          <a:xfrm>
            <a:off x="2231397" y="1956213"/>
            <a:ext cx="3594183" cy="1756979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pic>
        <p:nvPicPr>
          <p:cNvPr id="22" name="Picture 2" descr="Youtube - Free social media icons">
            <a:extLst>
              <a:ext uri="{FF2B5EF4-FFF2-40B4-BE49-F238E27FC236}">
                <a16:creationId xmlns:a16="http://schemas.microsoft.com/office/drawing/2014/main" id="{5084C239-2187-593F-FEEE-7F1F21B559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19621" y="2191125"/>
            <a:ext cx="870330" cy="8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TextBox 22">
            <a:extLst>
              <a:ext uri="{FF2B5EF4-FFF2-40B4-BE49-F238E27FC236}">
                <a16:creationId xmlns:a16="http://schemas.microsoft.com/office/drawing/2014/main" id="{F7C38E16-DD80-4E1E-FD55-9AD9BED26E3A}"/>
              </a:ext>
            </a:extLst>
          </p:cNvPr>
          <p:cNvSpPr txBox="1"/>
          <p:nvPr/>
        </p:nvSpPr>
        <p:spPr>
          <a:xfrm>
            <a:off x="3417854" y="2278060"/>
            <a:ext cx="2407727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UNTP Business Overview</a:t>
            </a:r>
          </a:p>
        </p:txBody>
      </p:sp>
      <p:pic>
        <p:nvPicPr>
          <p:cNvPr id="24" name="Picture 2" descr="Youtube - Free social media icons">
            <a:extLst>
              <a:ext uri="{FF2B5EF4-FFF2-40B4-BE49-F238E27FC236}">
                <a16:creationId xmlns:a16="http://schemas.microsoft.com/office/drawing/2014/main" id="{AD1D483E-BECA-307B-773B-6528158DC9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2919" y="2191125"/>
            <a:ext cx="870330" cy="870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" name="TextBox 24">
            <a:extLst>
              <a:ext uri="{FF2B5EF4-FFF2-40B4-BE49-F238E27FC236}">
                <a16:creationId xmlns:a16="http://schemas.microsoft.com/office/drawing/2014/main" id="{050C340D-7C95-BD12-FCE5-140D20060B76}"/>
              </a:ext>
            </a:extLst>
          </p:cNvPr>
          <p:cNvSpPr txBox="1"/>
          <p:nvPr/>
        </p:nvSpPr>
        <p:spPr>
          <a:xfrm>
            <a:off x="8248301" y="2261494"/>
            <a:ext cx="276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UNTP Technical Overview</a:t>
            </a:r>
          </a:p>
        </p:txBody>
      </p:sp>
      <p:pic>
        <p:nvPicPr>
          <p:cNvPr id="26" name="Picture 2" descr="Youtube - Free social media icons">
            <a:extLst>
              <a:ext uri="{FF2B5EF4-FFF2-40B4-BE49-F238E27FC236}">
                <a16:creationId xmlns:a16="http://schemas.microsoft.com/office/drawing/2014/main" id="{544B4A9D-7AF1-7E47-4927-B4D2027A3F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5445" y="5092039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8" name="Picture 2" descr="Youtube - Free social media icons">
            <a:extLst>
              <a:ext uri="{FF2B5EF4-FFF2-40B4-BE49-F238E27FC236}">
                <a16:creationId xmlns:a16="http://schemas.microsoft.com/office/drawing/2014/main" id="{08B5506D-BD60-E73C-D522-9A28EF39EE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837" y="5534812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Picture 2" descr="Youtube - Free social media icons">
            <a:extLst>
              <a:ext uri="{FF2B5EF4-FFF2-40B4-BE49-F238E27FC236}">
                <a16:creationId xmlns:a16="http://schemas.microsoft.com/office/drawing/2014/main" id="{AB9B3652-7AE8-C7B0-D211-8264D3E364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6562" y="5092039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" name="Picture 2" descr="Youtube - Free social media icons">
            <a:extLst>
              <a:ext uri="{FF2B5EF4-FFF2-40B4-BE49-F238E27FC236}">
                <a16:creationId xmlns:a16="http://schemas.microsoft.com/office/drawing/2014/main" id="{AAB92F31-93B8-E069-67DB-361F30DE5A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8954" y="5534812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1" name="Picture 2" descr="Youtube - Free social media icons">
            <a:extLst>
              <a:ext uri="{FF2B5EF4-FFF2-40B4-BE49-F238E27FC236}">
                <a16:creationId xmlns:a16="http://schemas.microsoft.com/office/drawing/2014/main" id="{98BD3B27-58F1-8FFE-7BEF-963E0DE0442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51840" y="5092039"/>
            <a:ext cx="421109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Picture 2" descr="Youtube - Free social media icons">
            <a:extLst>
              <a:ext uri="{FF2B5EF4-FFF2-40B4-BE49-F238E27FC236}">
                <a16:creationId xmlns:a16="http://schemas.microsoft.com/office/drawing/2014/main" id="{0DC13708-3B71-AC79-4516-FCEEFB22D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4232" y="5534812"/>
            <a:ext cx="421109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" name="TextBox 32">
            <a:extLst>
              <a:ext uri="{FF2B5EF4-FFF2-40B4-BE49-F238E27FC236}">
                <a16:creationId xmlns:a16="http://schemas.microsoft.com/office/drawing/2014/main" id="{5CAF5EC0-77EB-1AD8-252F-61E916580FB7}"/>
              </a:ext>
            </a:extLst>
          </p:cNvPr>
          <p:cNvSpPr txBox="1"/>
          <p:nvPr/>
        </p:nvSpPr>
        <p:spPr>
          <a:xfrm>
            <a:off x="2345836" y="4270059"/>
            <a:ext cx="276677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UNTP Implementer guidance</a:t>
            </a:r>
          </a:p>
        </p:txBody>
      </p:sp>
      <p:pic>
        <p:nvPicPr>
          <p:cNvPr id="34" name="Picture 2" descr="Youtube - Free social media icons">
            <a:extLst>
              <a:ext uri="{FF2B5EF4-FFF2-40B4-BE49-F238E27FC236}">
                <a16:creationId xmlns:a16="http://schemas.microsoft.com/office/drawing/2014/main" id="{19934297-8ECC-AFBF-18AB-08CEBDD072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66541" y="5021670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5" name="Picture 2" descr="Youtube - Free social media icons">
            <a:extLst>
              <a:ext uri="{FF2B5EF4-FFF2-40B4-BE49-F238E27FC236}">
                <a16:creationId xmlns:a16="http://schemas.microsoft.com/office/drawing/2014/main" id="{80DCF798-8B65-1DDF-8AC0-5C04553BC4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58933" y="5464443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6" name="Picture 2" descr="Youtube - Free social media icons">
            <a:extLst>
              <a:ext uri="{FF2B5EF4-FFF2-40B4-BE49-F238E27FC236}">
                <a16:creationId xmlns:a16="http://schemas.microsoft.com/office/drawing/2014/main" id="{DDEBF934-1B2A-20A8-5947-86E684F3189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7658" y="5021670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2" descr="Youtube - Free social media icons">
            <a:extLst>
              <a:ext uri="{FF2B5EF4-FFF2-40B4-BE49-F238E27FC236}">
                <a16:creationId xmlns:a16="http://schemas.microsoft.com/office/drawing/2014/main" id="{90936948-B781-2C44-6328-BE15431A71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40050" y="5464443"/>
            <a:ext cx="442773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8" name="Picture 2" descr="Youtube - Free social media icons">
            <a:extLst>
              <a:ext uri="{FF2B5EF4-FFF2-40B4-BE49-F238E27FC236}">
                <a16:creationId xmlns:a16="http://schemas.microsoft.com/office/drawing/2014/main" id="{AD1C9456-5406-6555-38DD-D733888C661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2936" y="5021670"/>
            <a:ext cx="421109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" name="Picture 2" descr="Youtube - Free social media icons">
            <a:extLst>
              <a:ext uri="{FF2B5EF4-FFF2-40B4-BE49-F238E27FC236}">
                <a16:creationId xmlns:a16="http://schemas.microsoft.com/office/drawing/2014/main" id="{40487D15-E5C6-BCDE-6D19-5CCBFBC88B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5328" y="5464443"/>
            <a:ext cx="421109" cy="4427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TextBox 39">
            <a:extLst>
              <a:ext uri="{FF2B5EF4-FFF2-40B4-BE49-F238E27FC236}">
                <a16:creationId xmlns:a16="http://schemas.microsoft.com/office/drawing/2014/main" id="{86E70ABF-2073-8154-5960-1AC9B449469F}"/>
              </a:ext>
            </a:extLst>
          </p:cNvPr>
          <p:cNvSpPr txBox="1"/>
          <p:nvPr/>
        </p:nvSpPr>
        <p:spPr>
          <a:xfrm>
            <a:off x="7957424" y="4251079"/>
            <a:ext cx="246100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UNTP Technical details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8D89192B-3D8E-51F6-7474-C452F79AD0CF}"/>
              </a:ext>
            </a:extLst>
          </p:cNvPr>
          <p:cNvSpPr txBox="1"/>
          <p:nvPr/>
        </p:nvSpPr>
        <p:spPr>
          <a:xfrm>
            <a:off x="2944232" y="3319562"/>
            <a:ext cx="185185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This video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DCB91A78-A14B-0EFB-2EE8-A105F179D7BC}"/>
              </a:ext>
            </a:extLst>
          </p:cNvPr>
          <p:cNvSpPr txBox="1"/>
          <p:nvPr/>
        </p:nvSpPr>
        <p:spPr>
          <a:xfrm>
            <a:off x="5425124" y="6121381"/>
            <a:ext cx="22577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dirty="0"/>
              <a:t>Other UNTP videos</a:t>
            </a:r>
          </a:p>
        </p:txBody>
      </p:sp>
    </p:spTree>
    <p:extLst>
      <p:ext uri="{BB962C8B-B14F-4D97-AF65-F5344CB8AC3E}">
        <p14:creationId xmlns:p14="http://schemas.microsoft.com/office/powerpoint/2010/main" val="341018054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4">
            <a:extLst>
              <a:ext uri="{FF2B5EF4-FFF2-40B4-BE49-F238E27FC236}">
                <a16:creationId xmlns:a16="http://schemas.microsoft.com/office/drawing/2014/main" id="{B8A809D6-2FC7-4458-FE00-CB355DD776EC}"/>
              </a:ext>
            </a:extLst>
          </p:cNvPr>
          <p:cNvSpPr txBox="1">
            <a:spLocks/>
          </p:cNvSpPr>
          <p:nvPr/>
        </p:nvSpPr>
        <p:spPr>
          <a:xfrm>
            <a:off x="6051216" y="2786399"/>
            <a:ext cx="5448677" cy="59829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US" sz="3200" b="1" spc="50" dirty="0">
                <a:solidFill>
                  <a:srgbClr val="069EDB"/>
                </a:solidFill>
                <a:latin typeface="Arial Black" panose="020B0A04020102020204" pitchFamily="34" charset="0"/>
              </a:rPr>
              <a:t>Thank you!</a:t>
            </a:r>
          </a:p>
        </p:txBody>
      </p:sp>
      <p:sp>
        <p:nvSpPr>
          <p:cNvPr id="3" name="Subtitle 5">
            <a:extLst>
              <a:ext uri="{FF2B5EF4-FFF2-40B4-BE49-F238E27FC236}">
                <a16:creationId xmlns:a16="http://schemas.microsoft.com/office/drawing/2014/main" id="{BF0EDE64-36F6-8A15-18E0-597BECD0B86E}"/>
              </a:ext>
            </a:extLst>
          </p:cNvPr>
          <p:cNvSpPr txBox="1">
            <a:spLocks/>
          </p:cNvSpPr>
          <p:nvPr/>
        </p:nvSpPr>
        <p:spPr>
          <a:xfrm>
            <a:off x="6122790" y="3542363"/>
            <a:ext cx="5377103" cy="1706809"/>
          </a:xfrm>
          <a:prstGeom prst="rect">
            <a:avLst/>
          </a:prstGeom>
        </p:spPr>
        <p:txBody>
          <a:bodyPr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Steve Capell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Project Lead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600" dirty="0">
                <a:solidFill>
                  <a:srgbClr val="069EDB"/>
                </a:solidFill>
                <a:latin typeface="Arial Black" panose="020B0A04020102020204" pitchFamily="34" charset="0"/>
                <a:cs typeface="Arial" panose="020B0604020202020204" pitchFamily="34" charset="0"/>
              </a:rPr>
              <a:t>UNECE</a:t>
            </a:r>
            <a:r>
              <a:rPr lang="en-US" sz="1600" dirty="0">
                <a:solidFill>
                  <a:srgbClr val="33B1E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Date April 2026</a:t>
            </a:r>
          </a:p>
        </p:txBody>
      </p:sp>
      <p:pic>
        <p:nvPicPr>
          <p:cNvPr id="14" name="Picture 13">
            <a:hlinkClick r:id="rId2"/>
            <a:extLst>
              <a:ext uri="{FF2B5EF4-FFF2-40B4-BE49-F238E27FC236}">
                <a16:creationId xmlns:a16="http://schemas.microsoft.com/office/drawing/2014/main" id="{42701D32-85FF-12CE-9DC5-DCBE73C7F503}"/>
              </a:ext>
            </a:extLst>
          </p:cNvPr>
          <p:cNvPicPr>
            <a:picLocks noChangeAspect="1"/>
          </p:cNvPicPr>
          <p:nvPr/>
        </p:nvPicPr>
        <p:blipFill>
          <a:blip r:embed="rId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975681" y="6363533"/>
            <a:ext cx="166924" cy="166101"/>
          </a:xfrm>
          <a:prstGeom prst="rect">
            <a:avLst/>
          </a:prstGeom>
        </p:spPr>
      </p:pic>
      <p:pic>
        <p:nvPicPr>
          <p:cNvPr id="15" name="Picture 14">
            <a:hlinkClick r:id="rId4"/>
            <a:extLst>
              <a:ext uri="{FF2B5EF4-FFF2-40B4-BE49-F238E27FC236}">
                <a16:creationId xmlns:a16="http://schemas.microsoft.com/office/drawing/2014/main" id="{3C30E610-A85A-8240-06EA-183367C8D3B3}"/>
              </a:ext>
            </a:extLst>
          </p:cNvPr>
          <p:cNvPicPr>
            <a:picLocks noChangeAspect="1"/>
          </p:cNvPicPr>
          <p:nvPr/>
        </p:nvPicPr>
        <p:blipFill>
          <a:blip r:embed="rId5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64728" y="6363532"/>
            <a:ext cx="166924" cy="166101"/>
          </a:xfrm>
          <a:prstGeom prst="rect">
            <a:avLst/>
          </a:prstGeom>
        </p:spPr>
      </p:pic>
      <p:pic>
        <p:nvPicPr>
          <p:cNvPr id="16" name="Picture 15">
            <a:hlinkClick r:id="rId6"/>
            <a:extLst>
              <a:ext uri="{FF2B5EF4-FFF2-40B4-BE49-F238E27FC236}">
                <a16:creationId xmlns:a16="http://schemas.microsoft.com/office/drawing/2014/main" id="{274E881C-A929-65D1-E90E-52EF290C1809}"/>
              </a:ext>
            </a:extLst>
          </p:cNvPr>
          <p:cNvPicPr>
            <a:picLocks noChangeAspect="1"/>
          </p:cNvPicPr>
          <p:nvPr/>
        </p:nvPicPr>
        <p:blipFill>
          <a:blip r:embed="rId7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09251" y="6363532"/>
            <a:ext cx="166924" cy="166101"/>
          </a:xfrm>
          <a:prstGeom prst="rect">
            <a:avLst/>
          </a:prstGeom>
        </p:spPr>
      </p:pic>
      <p:pic>
        <p:nvPicPr>
          <p:cNvPr id="17" name="Picture 16">
            <a:hlinkClick r:id="rId8"/>
            <a:extLst>
              <a:ext uri="{FF2B5EF4-FFF2-40B4-BE49-F238E27FC236}">
                <a16:creationId xmlns:a16="http://schemas.microsoft.com/office/drawing/2014/main" id="{6BFCB33D-D74A-C739-759F-E0AD7D57D0D9}"/>
              </a:ext>
            </a:extLst>
          </p:cNvPr>
          <p:cNvPicPr>
            <a:picLocks noChangeAspect="1"/>
          </p:cNvPicPr>
          <p:nvPr/>
        </p:nvPicPr>
        <p:blipFill>
          <a:blip r:embed="rId9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231616" y="6363537"/>
            <a:ext cx="166924" cy="166101"/>
          </a:xfrm>
          <a:prstGeom prst="rect">
            <a:avLst/>
          </a:prstGeom>
        </p:spPr>
      </p:pic>
      <p:pic>
        <p:nvPicPr>
          <p:cNvPr id="18" name="Picture 17">
            <a:hlinkClick r:id="rId10"/>
            <a:extLst>
              <a:ext uri="{FF2B5EF4-FFF2-40B4-BE49-F238E27FC236}">
                <a16:creationId xmlns:a16="http://schemas.microsoft.com/office/drawing/2014/main" id="{37F4B76A-4E8E-2376-67E9-70C9D1B9BEEF}"/>
              </a:ext>
            </a:extLst>
          </p:cNvPr>
          <p:cNvPicPr>
            <a:picLocks noChangeAspect="1"/>
          </p:cNvPicPr>
          <p:nvPr/>
        </p:nvPicPr>
        <p:blipFill>
          <a:blip r:embed="rId11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720663" y="6363532"/>
            <a:ext cx="166923" cy="166101"/>
          </a:xfrm>
          <a:prstGeom prst="rect">
            <a:avLst/>
          </a:prstGeom>
        </p:spPr>
      </p:pic>
      <p:pic>
        <p:nvPicPr>
          <p:cNvPr id="19" name="Picture 18">
            <a:hlinkClick r:id="rId12"/>
            <a:extLst>
              <a:ext uri="{FF2B5EF4-FFF2-40B4-BE49-F238E27FC236}">
                <a16:creationId xmlns:a16="http://schemas.microsoft.com/office/drawing/2014/main" id="{ABD2E7E4-2659-3FAA-24E8-1863A3A8D8AB}"/>
              </a:ext>
            </a:extLst>
          </p:cNvPr>
          <p:cNvPicPr>
            <a:picLocks noChangeAspect="1"/>
          </p:cNvPicPr>
          <p:nvPr/>
        </p:nvPicPr>
        <p:blipFill>
          <a:blip r:embed="rId13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485719" y="6363535"/>
            <a:ext cx="166923" cy="166101"/>
          </a:xfrm>
          <a:prstGeom prst="rect">
            <a:avLst/>
          </a:prstGeom>
        </p:spPr>
      </p:pic>
      <p:pic>
        <p:nvPicPr>
          <p:cNvPr id="20" name="Picture 19">
            <a:hlinkClick r:id="rId14"/>
            <a:extLst>
              <a:ext uri="{FF2B5EF4-FFF2-40B4-BE49-F238E27FC236}">
                <a16:creationId xmlns:a16="http://schemas.microsoft.com/office/drawing/2014/main" id="{4EF3C6C4-FC04-C189-D59D-47E69D0A1243}"/>
              </a:ext>
            </a:extLst>
          </p:cNvPr>
          <p:cNvPicPr>
            <a:picLocks noChangeAspect="1"/>
          </p:cNvPicPr>
          <p:nvPr/>
        </p:nvPicPr>
        <p:blipFill>
          <a:blip r:embed="rId15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739821" y="6363534"/>
            <a:ext cx="166923" cy="166101"/>
          </a:xfrm>
          <a:prstGeom prst="rect">
            <a:avLst/>
          </a:prstGeom>
        </p:spPr>
      </p:pic>
      <p:pic>
        <p:nvPicPr>
          <p:cNvPr id="21" name="Picture 20">
            <a:hlinkClick r:id="rId16"/>
            <a:extLst>
              <a:ext uri="{FF2B5EF4-FFF2-40B4-BE49-F238E27FC236}">
                <a16:creationId xmlns:a16="http://schemas.microsoft.com/office/drawing/2014/main" id="{54DCF492-DDEF-64B5-6935-92B3154C90E0}"/>
              </a:ext>
            </a:extLst>
          </p:cNvPr>
          <p:cNvPicPr>
            <a:picLocks noChangeAspect="1"/>
          </p:cNvPicPr>
          <p:nvPr/>
        </p:nvPicPr>
        <p:blipFill>
          <a:blip r:embed="rId17">
            <a:alphaModFix amt="6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7993923" y="6363533"/>
            <a:ext cx="166923" cy="166101"/>
          </a:xfrm>
          <a:prstGeom prst="rect">
            <a:avLst/>
          </a:prstGeom>
        </p:spPr>
      </p:pic>
      <p:grpSp>
        <p:nvGrpSpPr>
          <p:cNvPr id="4" name="Group 3">
            <a:extLst>
              <a:ext uri="{FF2B5EF4-FFF2-40B4-BE49-F238E27FC236}">
                <a16:creationId xmlns:a16="http://schemas.microsoft.com/office/drawing/2014/main" id="{29BCE236-A0AF-436D-5007-2FB46803C9A0}"/>
              </a:ext>
            </a:extLst>
          </p:cNvPr>
          <p:cNvGrpSpPr/>
          <p:nvPr/>
        </p:nvGrpSpPr>
        <p:grpSpPr>
          <a:xfrm>
            <a:off x="0" y="0"/>
            <a:ext cx="5403273" cy="6858000"/>
            <a:chOff x="0" y="0"/>
            <a:chExt cx="5403273" cy="6858000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D38749F0-FFFF-643F-C725-0AF1D3DD4122}"/>
                </a:ext>
              </a:extLst>
            </p:cNvPr>
            <p:cNvGrpSpPr/>
            <p:nvPr/>
          </p:nvGrpSpPr>
          <p:grpSpPr>
            <a:xfrm>
              <a:off x="0" y="0"/>
              <a:ext cx="5403273" cy="6858000"/>
              <a:chOff x="0" y="0"/>
              <a:chExt cx="5403273" cy="6858000"/>
            </a:xfrm>
          </p:grpSpPr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38140D25-7BF9-2D2A-F7E7-2DF4DD3D2DF3}"/>
                  </a:ext>
                </a:extLst>
              </p:cNvPr>
              <p:cNvSpPr/>
              <p:nvPr/>
            </p:nvSpPr>
            <p:spPr>
              <a:xfrm>
                <a:off x="0" y="0"/>
                <a:ext cx="5403272" cy="5334935"/>
              </a:xfrm>
              <a:prstGeom prst="rect">
                <a:avLst/>
              </a:prstGeom>
              <a:solidFill>
                <a:srgbClr val="F5F5F5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/>
              </a:p>
            </p:txBody>
          </p:sp>
          <p:sp>
            <p:nvSpPr>
              <p:cNvPr id="10" name="Rectangle 9">
                <a:extLst>
                  <a:ext uri="{FF2B5EF4-FFF2-40B4-BE49-F238E27FC236}">
                    <a16:creationId xmlns:a16="http://schemas.microsoft.com/office/drawing/2014/main" id="{CBA81276-E822-94EF-AD37-F7B94812A44D}"/>
                  </a:ext>
                </a:extLst>
              </p:cNvPr>
              <p:cNvSpPr/>
              <p:nvPr/>
            </p:nvSpPr>
            <p:spPr>
              <a:xfrm>
                <a:off x="0" y="5402253"/>
                <a:ext cx="5403273" cy="1455747"/>
              </a:xfrm>
              <a:prstGeom prst="rect">
                <a:avLst/>
              </a:prstGeom>
              <a:solidFill>
                <a:srgbClr val="009EDA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GB" dirty="0"/>
              </a:p>
            </p:txBody>
          </p:sp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41E6C0C7-C578-2568-7DE0-D32147A56B5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8">
                <a:alphaModFix/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>
              <a:xfrm>
                <a:off x="1071902" y="5631234"/>
                <a:ext cx="3259219" cy="997784"/>
              </a:xfrm>
              <a:prstGeom prst="rect">
                <a:avLst/>
              </a:prstGeom>
            </p:spPr>
          </p:pic>
        </p:grpSp>
        <p:grpSp>
          <p:nvGrpSpPr>
            <p:cNvPr id="6" name="Group 5">
              <a:extLst>
                <a:ext uri="{FF2B5EF4-FFF2-40B4-BE49-F238E27FC236}">
                  <a16:creationId xmlns:a16="http://schemas.microsoft.com/office/drawing/2014/main" id="{64FF7A23-B905-08A5-64CA-B2EF6A1CD143}"/>
                </a:ext>
              </a:extLst>
            </p:cNvPr>
            <p:cNvGrpSpPr/>
            <p:nvPr/>
          </p:nvGrpSpPr>
          <p:grpSpPr>
            <a:xfrm>
              <a:off x="525971" y="527539"/>
              <a:ext cx="4351079" cy="4600445"/>
              <a:chOff x="525971" y="527539"/>
              <a:chExt cx="4351079" cy="4600445"/>
            </a:xfrm>
          </p:grpSpPr>
          <p:pic>
            <p:nvPicPr>
              <p:cNvPr id="7" name="Picture 6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2860ADC9-4C7F-B16F-A799-A86342F138A4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19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950185" y="527539"/>
                <a:ext cx="3502652" cy="3506197"/>
              </a:xfrm>
              <a:prstGeom prst="rect">
                <a:avLst/>
              </a:prstGeom>
            </p:spPr>
          </p:pic>
          <p:pic>
            <p:nvPicPr>
              <p:cNvPr id="8" name="Picture 7" descr="A black background with blue text&#10;&#10;AI-generated content may be incorrect.">
                <a:extLst>
                  <a:ext uri="{FF2B5EF4-FFF2-40B4-BE49-F238E27FC236}">
                    <a16:creationId xmlns:a16="http://schemas.microsoft.com/office/drawing/2014/main" id="{8A25AAC8-70AC-BB5D-CA6B-4743AAEB0AC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0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525971" y="4240686"/>
                <a:ext cx="4351079" cy="887298"/>
              </a:xfrm>
              <a:prstGeom prst="rect">
                <a:avLst/>
              </a:prstGeom>
            </p:spPr>
          </p:pic>
        </p:grpSp>
      </p:grpSp>
    </p:spTree>
    <p:extLst>
      <p:ext uri="{BB962C8B-B14F-4D97-AF65-F5344CB8AC3E}">
        <p14:creationId xmlns:p14="http://schemas.microsoft.com/office/powerpoint/2010/main" val="11000680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D29571C8-0034-E71F-BAAF-E5CE642D1C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38363" y="0"/>
            <a:ext cx="1037125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Supply-chain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confidence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 global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imperative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BAF5DB9C-8D4C-3ED0-0F95-BBADB99EA0A0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4" name="Group 33">
              <a:extLst>
                <a:ext uri="{FF2B5EF4-FFF2-40B4-BE49-F238E27FC236}">
                  <a16:creationId xmlns:a16="http://schemas.microsoft.com/office/drawing/2014/main" id="{766738E7-C486-4167-6805-0823B9E5B2EF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4" name="Group 3">
                <a:extLst>
                  <a:ext uri="{FF2B5EF4-FFF2-40B4-BE49-F238E27FC236}">
                    <a16:creationId xmlns:a16="http://schemas.microsoft.com/office/drawing/2014/main" id="{C37480E1-C194-BE17-0DC5-51CC6EE6C412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8" name="Rectangle 7">
                  <a:extLst>
                    <a:ext uri="{FF2B5EF4-FFF2-40B4-BE49-F238E27FC236}">
                      <a16:creationId xmlns:a16="http://schemas.microsoft.com/office/drawing/2014/main" id="{A2CAFA64-CCAF-564F-868E-807DB4A042C0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7" name="Rectangle 6">
                  <a:extLst>
                    <a:ext uri="{FF2B5EF4-FFF2-40B4-BE49-F238E27FC236}">
                      <a16:creationId xmlns:a16="http://schemas.microsoft.com/office/drawing/2014/main" id="{44E6C719-AE61-F7D0-B4FF-8617D39C992E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24" name="Picture 23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892F1091-8E31-59C5-9E64-0AC99852A1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28" name="Picture 27">
                <a:extLst>
                  <a:ext uri="{FF2B5EF4-FFF2-40B4-BE49-F238E27FC236}">
                    <a16:creationId xmlns:a16="http://schemas.microsoft.com/office/drawing/2014/main" id="{948C47BA-F2BB-F9CE-4D9A-1408C6D666D2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3" name="Picture 32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9473C9E6-A7F6-712B-8123-1279720448B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39" name="Picture 38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22C9B239-CB68-F845-B7FF-1C3717F0A27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6" name="Graphic 5">
            <a:extLst>
              <a:ext uri="{FF2B5EF4-FFF2-40B4-BE49-F238E27FC236}">
                <a16:creationId xmlns:a16="http://schemas.microsoft.com/office/drawing/2014/main" id="{08610295-BEC3-CE51-BFBE-DFB31E44AA76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rcRect t="18243" b="21571"/>
          <a:stretch/>
        </p:blipFill>
        <p:spPr>
          <a:xfrm>
            <a:off x="1350266" y="939631"/>
            <a:ext cx="10841734" cy="5734850"/>
          </a:xfrm>
          <a:prstGeom prst="rect">
            <a:avLst/>
          </a:prstGeom>
        </p:spPr>
      </p:pic>
      <p:grpSp>
        <p:nvGrpSpPr>
          <p:cNvPr id="9" name="Group 8">
            <a:extLst>
              <a:ext uri="{FF2B5EF4-FFF2-40B4-BE49-F238E27FC236}">
                <a16:creationId xmlns:a16="http://schemas.microsoft.com/office/drawing/2014/main" id="{F7773F47-ED87-B90C-9069-B3CD4334D759}"/>
              </a:ext>
            </a:extLst>
          </p:cNvPr>
          <p:cNvGrpSpPr/>
          <p:nvPr/>
        </p:nvGrpSpPr>
        <p:grpSpPr>
          <a:xfrm>
            <a:off x="1582625" y="2443041"/>
            <a:ext cx="10293399" cy="2942895"/>
            <a:chOff x="1417320" y="2305465"/>
            <a:chExt cx="10293399" cy="2942895"/>
          </a:xfrm>
          <a:solidFill>
            <a:schemeClr val="tx1"/>
          </a:solidFill>
        </p:grpSpPr>
        <p:pic>
          <p:nvPicPr>
            <p:cNvPr id="10" name="Graphic 9">
              <a:extLst>
                <a:ext uri="{FF2B5EF4-FFF2-40B4-BE49-F238E27FC236}">
                  <a16:creationId xmlns:a16="http://schemas.microsoft.com/office/drawing/2014/main" id="{D95D16CC-7773-42CB-EE1B-309A2E67D63F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9338310" y="2816870"/>
              <a:ext cx="628650" cy="523220"/>
            </a:xfrm>
            <a:prstGeom prst="rect">
              <a:avLst/>
            </a:prstGeom>
          </p:spPr>
        </p:pic>
        <p:pic>
          <p:nvPicPr>
            <p:cNvPr id="11" name="Graphic 10">
              <a:extLst>
                <a:ext uri="{FF2B5EF4-FFF2-40B4-BE49-F238E27FC236}">
                  <a16:creationId xmlns:a16="http://schemas.microsoft.com/office/drawing/2014/main" id="{C60E5312-C8CC-BA1C-79A4-98F988EBD5F4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3135629" y="2915930"/>
              <a:ext cx="628650" cy="523220"/>
            </a:xfrm>
            <a:prstGeom prst="rect">
              <a:avLst/>
            </a:prstGeom>
          </p:spPr>
        </p:pic>
        <p:pic>
          <p:nvPicPr>
            <p:cNvPr id="12" name="Graphic 11">
              <a:extLst>
                <a:ext uri="{FF2B5EF4-FFF2-40B4-BE49-F238E27FC236}">
                  <a16:creationId xmlns:a16="http://schemas.microsoft.com/office/drawing/2014/main" id="{C24C75D4-EE5B-4C0A-CEF7-5868159C8CFB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4623061" y="4201920"/>
              <a:ext cx="628650" cy="523220"/>
            </a:xfrm>
            <a:prstGeom prst="rect">
              <a:avLst/>
            </a:prstGeom>
          </p:spPr>
        </p:pic>
        <p:pic>
          <p:nvPicPr>
            <p:cNvPr id="13" name="Graphic 12">
              <a:extLst>
                <a:ext uri="{FF2B5EF4-FFF2-40B4-BE49-F238E27FC236}">
                  <a16:creationId xmlns:a16="http://schemas.microsoft.com/office/drawing/2014/main" id="{3300A1F8-D0CA-3A30-4FD7-D589D5513736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10088132" y="4725140"/>
              <a:ext cx="628650" cy="523220"/>
            </a:xfrm>
            <a:prstGeom prst="rect">
              <a:avLst/>
            </a:prstGeom>
          </p:spPr>
        </p:pic>
        <p:pic>
          <p:nvPicPr>
            <p:cNvPr id="14" name="Graphic 13">
              <a:extLst>
                <a:ext uri="{FF2B5EF4-FFF2-40B4-BE49-F238E27FC236}">
                  <a16:creationId xmlns:a16="http://schemas.microsoft.com/office/drawing/2014/main" id="{0A21DBE2-FCD5-7005-75AF-C6E8EE190EEB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719313" y="3732089"/>
              <a:ext cx="628650" cy="523220"/>
            </a:xfrm>
            <a:prstGeom prst="rect">
              <a:avLst/>
            </a:prstGeom>
          </p:spPr>
        </p:pic>
        <p:pic>
          <p:nvPicPr>
            <p:cNvPr id="15" name="Graphic 14">
              <a:extLst>
                <a:ext uri="{FF2B5EF4-FFF2-40B4-BE49-F238E27FC236}">
                  <a16:creationId xmlns:a16="http://schemas.microsoft.com/office/drawing/2014/main" id="{C9C8B01E-655C-04DB-3E0E-F6D7EE62AF38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6605828" y="2305465"/>
              <a:ext cx="628650" cy="523220"/>
            </a:xfrm>
            <a:prstGeom prst="rect">
              <a:avLst/>
            </a:prstGeom>
          </p:spPr>
        </p:pic>
        <p:pic>
          <p:nvPicPr>
            <p:cNvPr id="16" name="Graphic 15">
              <a:extLst>
                <a:ext uri="{FF2B5EF4-FFF2-40B4-BE49-F238E27FC236}">
                  <a16:creationId xmlns:a16="http://schemas.microsoft.com/office/drawing/2014/main" id="{6DBCBA1B-69A6-AE66-867F-5600E3FD48CF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8299828" y="3167390"/>
              <a:ext cx="628650" cy="523220"/>
            </a:xfrm>
            <a:prstGeom prst="rect">
              <a:avLst/>
            </a:prstGeom>
          </p:spPr>
        </p:pic>
        <p:cxnSp>
          <p:nvCxnSpPr>
            <p:cNvPr id="17" name="Curved Connector 16">
              <a:extLst>
                <a:ext uri="{FF2B5EF4-FFF2-40B4-BE49-F238E27FC236}">
                  <a16:creationId xmlns:a16="http://schemas.microsoft.com/office/drawing/2014/main" id="{96338942-B4AE-20E5-657D-7BCD8839A6CA}"/>
                </a:ext>
              </a:extLst>
            </p:cNvPr>
            <p:cNvCxnSpPr>
              <a:cxnSpLocks/>
              <a:stCxn id="16" idx="0"/>
            </p:cNvCxnSpPr>
            <p:nvPr/>
          </p:nvCxnSpPr>
          <p:spPr>
            <a:xfrm rot="16200000" flipV="1">
              <a:off x="7583380" y="2136616"/>
              <a:ext cx="600315" cy="1461233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Curved Connector 17">
              <a:extLst>
                <a:ext uri="{FF2B5EF4-FFF2-40B4-BE49-F238E27FC236}">
                  <a16:creationId xmlns:a16="http://schemas.microsoft.com/office/drawing/2014/main" id="{C6FFA681-EAEF-E10B-BFE9-EF73D8D7AEB5}"/>
                </a:ext>
              </a:extLst>
            </p:cNvPr>
            <p:cNvCxnSpPr>
              <a:cxnSpLocks/>
              <a:stCxn id="10" idx="1"/>
            </p:cNvCxnSpPr>
            <p:nvPr/>
          </p:nvCxnSpPr>
          <p:spPr>
            <a:xfrm rot="10800000" flipV="1">
              <a:off x="8794766" y="3078480"/>
              <a:ext cx="543545" cy="350520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Curved Connector 18">
              <a:extLst>
                <a:ext uri="{FF2B5EF4-FFF2-40B4-BE49-F238E27FC236}">
                  <a16:creationId xmlns:a16="http://schemas.microsoft.com/office/drawing/2014/main" id="{BFFF2083-A391-8B13-8C90-774FE3D2F28D}"/>
                </a:ext>
              </a:extLst>
            </p:cNvPr>
            <p:cNvCxnSpPr>
              <a:cxnSpLocks/>
              <a:stCxn id="13" idx="0"/>
              <a:endCxn id="10" idx="3"/>
            </p:cNvCxnSpPr>
            <p:nvPr/>
          </p:nvCxnSpPr>
          <p:spPr>
            <a:xfrm rot="16200000" flipV="1">
              <a:off x="9361379" y="3684061"/>
              <a:ext cx="1646660" cy="435497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Curved Connector 19">
              <a:extLst>
                <a:ext uri="{FF2B5EF4-FFF2-40B4-BE49-F238E27FC236}">
                  <a16:creationId xmlns:a16="http://schemas.microsoft.com/office/drawing/2014/main" id="{73B79717-CFEA-F965-93CA-C30FD445A653}"/>
                </a:ext>
              </a:extLst>
            </p:cNvPr>
            <p:cNvCxnSpPr>
              <a:cxnSpLocks/>
              <a:stCxn id="10" idx="2"/>
            </p:cNvCxnSpPr>
            <p:nvPr/>
          </p:nvCxnSpPr>
          <p:spPr>
            <a:xfrm rot="5400000">
              <a:off x="8156134" y="2460363"/>
              <a:ext cx="616775" cy="2376229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1" name="Graphic 20">
              <a:extLst>
                <a:ext uri="{FF2B5EF4-FFF2-40B4-BE49-F238E27FC236}">
                  <a16:creationId xmlns:a16="http://schemas.microsoft.com/office/drawing/2014/main" id="{E302D404-0038-06EA-5138-E477F7185B94}"/>
                </a:ext>
              </a:extLst>
            </p:cNvPr>
            <p:cNvPicPr>
              <a:picLocks/>
            </p:cNvPicPr>
            <p:nvPr/>
          </p:nvPicPr>
          <p:blipFill>
            <a:blip r:embed="rId11">
              <a:extLs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tretch>
              <a:fillRect/>
            </a:stretch>
          </p:blipFill>
          <p:spPr>
            <a:xfrm>
              <a:off x="7443469" y="3069164"/>
              <a:ext cx="628650" cy="600316"/>
            </a:xfrm>
            <a:prstGeom prst="rect">
              <a:avLst/>
            </a:prstGeom>
          </p:spPr>
        </p:pic>
        <p:cxnSp>
          <p:nvCxnSpPr>
            <p:cNvPr id="22" name="Curved Connector 21">
              <a:extLst>
                <a:ext uri="{FF2B5EF4-FFF2-40B4-BE49-F238E27FC236}">
                  <a16:creationId xmlns:a16="http://schemas.microsoft.com/office/drawing/2014/main" id="{692FA000-421F-F0FB-37C5-84BF1CD5728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7934296" y="3307146"/>
              <a:ext cx="523157" cy="13200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Curved Connector 22">
              <a:extLst>
                <a:ext uri="{FF2B5EF4-FFF2-40B4-BE49-F238E27FC236}">
                  <a16:creationId xmlns:a16="http://schemas.microsoft.com/office/drawing/2014/main" id="{DE4FB1DA-4E96-D1E0-FB10-46F3E3E4325F}"/>
                </a:ext>
              </a:extLst>
            </p:cNvPr>
            <p:cNvCxnSpPr>
              <a:cxnSpLocks/>
              <a:stCxn id="10" idx="0"/>
              <a:endCxn id="15" idx="0"/>
            </p:cNvCxnSpPr>
            <p:nvPr/>
          </p:nvCxnSpPr>
          <p:spPr>
            <a:xfrm rot="16200000" flipV="1">
              <a:off x="8030692" y="1194927"/>
              <a:ext cx="511405" cy="2732482"/>
            </a:xfrm>
            <a:prstGeom prst="curvedConnector3">
              <a:avLst>
                <a:gd name="adj1" fmla="val 1447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Curved Connector 24">
              <a:extLst>
                <a:ext uri="{FF2B5EF4-FFF2-40B4-BE49-F238E27FC236}">
                  <a16:creationId xmlns:a16="http://schemas.microsoft.com/office/drawing/2014/main" id="{0C8883A5-96BB-9699-AE24-F2E8E4765A13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3607429" y="3214490"/>
              <a:ext cx="3159604" cy="74237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Curved Connector 25">
              <a:extLst>
                <a:ext uri="{FF2B5EF4-FFF2-40B4-BE49-F238E27FC236}">
                  <a16:creationId xmlns:a16="http://schemas.microsoft.com/office/drawing/2014/main" id="{30351CC5-D3F0-0B97-A852-BA02948D0937}"/>
                </a:ext>
              </a:extLst>
            </p:cNvPr>
            <p:cNvCxnSpPr>
              <a:cxnSpLocks/>
              <a:endCxn id="11" idx="2"/>
            </p:cNvCxnSpPr>
            <p:nvPr/>
          </p:nvCxnSpPr>
          <p:spPr>
            <a:xfrm rot="10800000">
              <a:off x="3449955" y="3439150"/>
              <a:ext cx="1317257" cy="1024380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Curved Connector 28">
              <a:extLst>
                <a:ext uri="{FF2B5EF4-FFF2-40B4-BE49-F238E27FC236}">
                  <a16:creationId xmlns:a16="http://schemas.microsoft.com/office/drawing/2014/main" id="{D46DF87F-D25F-D051-13D0-37D336BE59C2}"/>
                </a:ext>
              </a:extLst>
            </p:cNvPr>
            <p:cNvCxnSpPr>
              <a:cxnSpLocks/>
              <a:endCxn id="11" idx="0"/>
            </p:cNvCxnSpPr>
            <p:nvPr/>
          </p:nvCxnSpPr>
          <p:spPr>
            <a:xfrm rot="10800000" flipV="1">
              <a:off x="3449954" y="2522668"/>
              <a:ext cx="3297394" cy="393261"/>
            </a:xfrm>
            <a:prstGeom prst="curvedConnector2">
              <a:avLst/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Curved Connector 29">
              <a:extLst>
                <a:ext uri="{FF2B5EF4-FFF2-40B4-BE49-F238E27FC236}">
                  <a16:creationId xmlns:a16="http://schemas.microsoft.com/office/drawing/2014/main" id="{0E1BE4DA-1736-1623-EC15-B613964E85BC}"/>
                </a:ext>
              </a:extLst>
            </p:cNvPr>
            <p:cNvCxnSpPr>
              <a:cxnSpLocks/>
              <a:stCxn id="15" idx="2"/>
              <a:endCxn id="14" idx="0"/>
            </p:cNvCxnSpPr>
            <p:nvPr/>
          </p:nvCxnSpPr>
          <p:spPr>
            <a:xfrm rot="16200000" flipH="1">
              <a:off x="6525193" y="3223644"/>
              <a:ext cx="903404" cy="113485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Curved Connector 30">
              <a:extLst>
                <a:ext uri="{FF2B5EF4-FFF2-40B4-BE49-F238E27FC236}">
                  <a16:creationId xmlns:a16="http://schemas.microsoft.com/office/drawing/2014/main" id="{0F0389A6-A5C6-ACAE-DD47-D6C1BE881D5A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922907" y="3069165"/>
              <a:ext cx="1787812" cy="931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Curved Connector 31">
              <a:extLst>
                <a:ext uri="{FF2B5EF4-FFF2-40B4-BE49-F238E27FC236}">
                  <a16:creationId xmlns:a16="http://schemas.microsoft.com/office/drawing/2014/main" id="{5C99A394-F96F-B4ED-899D-D1264ACB1828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1417320" y="3167390"/>
              <a:ext cx="1787812" cy="9314"/>
            </a:xfrm>
            <a:prstGeom prst="curvedConnector3">
              <a:avLst>
                <a:gd name="adj1" fmla="val 50000"/>
              </a:avLst>
            </a:prstGeom>
            <a:grpFill/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5" name="Group 34">
            <a:extLst>
              <a:ext uri="{FF2B5EF4-FFF2-40B4-BE49-F238E27FC236}">
                <a16:creationId xmlns:a16="http://schemas.microsoft.com/office/drawing/2014/main" id="{412DBEC0-37B7-083C-731C-DF8DE46E0997}"/>
              </a:ext>
            </a:extLst>
          </p:cNvPr>
          <p:cNvGrpSpPr/>
          <p:nvPr/>
        </p:nvGrpSpPr>
        <p:grpSpPr>
          <a:xfrm>
            <a:off x="3720970" y="2525456"/>
            <a:ext cx="6017108" cy="1163840"/>
            <a:chOff x="4609121" y="2286929"/>
            <a:chExt cx="5216319" cy="920739"/>
          </a:xfrm>
        </p:grpSpPr>
        <p:pic>
          <p:nvPicPr>
            <p:cNvPr id="36" name="Graphic 35">
              <a:extLst>
                <a:ext uri="{FF2B5EF4-FFF2-40B4-BE49-F238E27FC236}">
                  <a16:creationId xmlns:a16="http://schemas.microsoft.com/office/drawing/2014/main" id="{CD0E36CE-06D6-8F62-4D96-4B9A1531FE0B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6666047" y="2643948"/>
              <a:ext cx="758902" cy="563720"/>
            </a:xfrm>
            <a:prstGeom prst="rect">
              <a:avLst/>
            </a:prstGeom>
          </p:spPr>
        </p:pic>
        <p:pic>
          <p:nvPicPr>
            <p:cNvPr id="37" name="Graphic 36">
              <a:extLst>
                <a:ext uri="{FF2B5EF4-FFF2-40B4-BE49-F238E27FC236}">
                  <a16:creationId xmlns:a16="http://schemas.microsoft.com/office/drawing/2014/main" id="{88B13848-9904-81F0-3424-97F5EAEC4A14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4609121" y="2296406"/>
              <a:ext cx="758902" cy="563720"/>
            </a:xfrm>
            <a:prstGeom prst="rect">
              <a:avLst/>
            </a:prstGeom>
          </p:spPr>
        </p:pic>
        <p:pic>
          <p:nvPicPr>
            <p:cNvPr id="38" name="Graphic 37">
              <a:extLst>
                <a:ext uri="{FF2B5EF4-FFF2-40B4-BE49-F238E27FC236}">
                  <a16:creationId xmlns:a16="http://schemas.microsoft.com/office/drawing/2014/main" id="{8A8214DB-9FA6-496A-DE53-4338B199D58E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066538" y="2286929"/>
              <a:ext cx="758902" cy="563720"/>
            </a:xfrm>
            <a:prstGeom prst="rect">
              <a:avLst/>
            </a:prstGeom>
          </p:spPr>
        </p:pic>
      </p:grpSp>
      <p:grpSp>
        <p:nvGrpSpPr>
          <p:cNvPr id="41" name="Group 40">
            <a:extLst>
              <a:ext uri="{FF2B5EF4-FFF2-40B4-BE49-F238E27FC236}">
                <a16:creationId xmlns:a16="http://schemas.microsoft.com/office/drawing/2014/main" id="{84816814-F34A-943B-DEB3-FDF55ED98E51}"/>
              </a:ext>
            </a:extLst>
          </p:cNvPr>
          <p:cNvGrpSpPr/>
          <p:nvPr/>
        </p:nvGrpSpPr>
        <p:grpSpPr>
          <a:xfrm>
            <a:off x="1869094" y="4339496"/>
            <a:ext cx="1836583" cy="1833150"/>
            <a:chOff x="1568005" y="3993699"/>
            <a:chExt cx="1836583" cy="1833150"/>
          </a:xfrm>
        </p:grpSpPr>
        <p:pic>
          <p:nvPicPr>
            <p:cNvPr id="42" name="Picture 2" descr="SDG wheel sustainable development goals - IFAPA">
              <a:extLst>
                <a:ext uri="{FF2B5EF4-FFF2-40B4-BE49-F238E27FC236}">
                  <a16:creationId xmlns:a16="http://schemas.microsoft.com/office/drawing/2014/main" id="{225635A9-FBCF-BFC4-45E6-62ED14A6DB8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68005" y="3993699"/>
              <a:ext cx="1836583" cy="1833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8A316519-7394-7D2A-E652-785EE9740AAF}"/>
                </a:ext>
              </a:extLst>
            </p:cNvPr>
            <p:cNvSpPr txBox="1"/>
            <p:nvPr/>
          </p:nvSpPr>
          <p:spPr>
            <a:xfrm>
              <a:off x="2178812" y="4725140"/>
              <a:ext cx="67839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b="1" dirty="0">
                  <a:solidFill>
                    <a:schemeClr val="accent1">
                      <a:lumMod val="75000"/>
                    </a:schemeClr>
                  </a:solidFill>
                </a:rPr>
                <a:t>SDGs</a:t>
              </a:r>
            </a:p>
          </p:txBody>
        </p:sp>
      </p:grpSp>
      <p:sp>
        <p:nvSpPr>
          <p:cNvPr id="44" name="TextBox 43">
            <a:extLst>
              <a:ext uri="{FF2B5EF4-FFF2-40B4-BE49-F238E27FC236}">
                <a16:creationId xmlns:a16="http://schemas.microsoft.com/office/drawing/2014/main" id="{4A774576-4345-9BBB-4E5D-376A9071A85C}"/>
              </a:ext>
            </a:extLst>
          </p:cNvPr>
          <p:cNvSpPr txBox="1"/>
          <p:nvPr/>
        </p:nvSpPr>
        <p:spPr>
          <a:xfrm>
            <a:off x="10688935" y="4628201"/>
            <a:ext cx="9092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Lithium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26FE912D-AB6E-EECD-25C5-A6A03F1C52C5}"/>
              </a:ext>
            </a:extLst>
          </p:cNvPr>
          <p:cNvSpPr txBox="1"/>
          <p:nvPr/>
        </p:nvSpPr>
        <p:spPr>
          <a:xfrm>
            <a:off x="7197510" y="4238997"/>
            <a:ext cx="8034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Cobalt</a:t>
            </a: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47ECA92A-D7EB-4EA8-C801-FC946CC6ED3B}"/>
              </a:ext>
            </a:extLst>
          </p:cNvPr>
          <p:cNvSpPr txBox="1"/>
          <p:nvPr/>
        </p:nvSpPr>
        <p:spPr>
          <a:xfrm>
            <a:off x="10030376" y="2720151"/>
            <a:ext cx="8881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Battery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AA243F48-FB34-F741-C31A-C55A1D53C12D}"/>
              </a:ext>
            </a:extLst>
          </p:cNvPr>
          <p:cNvSpPr txBox="1"/>
          <p:nvPr/>
        </p:nvSpPr>
        <p:spPr>
          <a:xfrm>
            <a:off x="6154102" y="2777299"/>
            <a:ext cx="8717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Vehicle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067C02CD-90D8-57AE-642B-1627F5030FE2}"/>
              </a:ext>
            </a:extLst>
          </p:cNvPr>
          <p:cNvSpPr txBox="1"/>
          <p:nvPr/>
        </p:nvSpPr>
        <p:spPr>
          <a:xfrm>
            <a:off x="2140125" y="2832146"/>
            <a:ext cx="12945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b="1" dirty="0"/>
              <a:t>Data centre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665741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46C0E1F-5CD8-E4C5-7EF1-2EC97EB6053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32821C94-E727-18B2-91E4-9EEE9101D0E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But the compliance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landscape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increasingly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complex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82205455-3F6C-908D-8A7A-9362852BD649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442F41A-2506-7F29-1044-27F379C13490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0AA64AA8-3C47-294A-031A-7902B383B4C6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2842C77-72E4-BDA8-E7A6-0C75702271EB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22C006AD-D41C-7B53-E1E9-5D8178FD13DE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1CA65C66-F594-4526-664C-39D8F873FDB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264D6AB-072D-E25D-BA24-85BD319A5723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D873248B-A759-2E50-BF2D-1945A3AC706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88A1B297-2F10-344A-37F1-22CDC6DF92A7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5865A032-4459-D797-CE44-2DF921DF868D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749191" y="1863060"/>
            <a:ext cx="1267965" cy="1378226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4BFD282A-E745-CED3-D89B-FB23676FA65E}"/>
              </a:ext>
            </a:extLst>
          </p:cNvPr>
          <p:cNvSpPr txBox="1"/>
          <p:nvPr/>
        </p:nvSpPr>
        <p:spPr>
          <a:xfrm>
            <a:off x="1940662" y="4339453"/>
            <a:ext cx="3559436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100’s of countries with</a:t>
            </a:r>
          </a:p>
          <a:p>
            <a:r>
              <a:rPr lang="en-AU" sz="2400" dirty="0"/>
              <a:t>100’s of commodity rules</a:t>
            </a:r>
          </a:p>
          <a:p>
            <a:r>
              <a:rPr lang="en-AU" sz="2400" dirty="0"/>
              <a:t>10’s of quotas, fee types</a:t>
            </a:r>
          </a:p>
          <a:p>
            <a:r>
              <a:rPr lang="en-AU" sz="2400" b="1" u="sng" dirty="0"/>
              <a:t>100,000’s</a:t>
            </a:r>
            <a:r>
              <a:rPr lang="en-AU" sz="2400" dirty="0"/>
              <a:t> of distinct tariffs </a:t>
            </a:r>
          </a:p>
        </p:txBody>
      </p:sp>
      <p:cxnSp>
        <p:nvCxnSpPr>
          <p:cNvPr id="8" name="Elbow Connector 7">
            <a:extLst>
              <a:ext uri="{FF2B5EF4-FFF2-40B4-BE49-F238E27FC236}">
                <a16:creationId xmlns:a16="http://schemas.microsoft.com/office/drawing/2014/main" id="{01FF609C-B3D8-B451-2351-92A211544121}"/>
              </a:ext>
            </a:extLst>
          </p:cNvPr>
          <p:cNvCxnSpPr>
            <a:cxnSpLocks/>
            <a:endCxn id="7" idx="0"/>
          </p:cNvCxnSpPr>
          <p:nvPr/>
        </p:nvCxnSpPr>
        <p:spPr>
          <a:xfrm rot="10800000" flipV="1">
            <a:off x="3720381" y="2518547"/>
            <a:ext cx="2028811" cy="1820906"/>
          </a:xfrm>
          <a:prstGeom prst="bentConnector2">
            <a:avLst/>
          </a:prstGeom>
          <a:ln w="38100">
            <a:solidFill>
              <a:schemeClr val="tx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59EE036-00FD-106A-4DEE-E0C6AE8F066B}"/>
              </a:ext>
            </a:extLst>
          </p:cNvPr>
          <p:cNvSpPr txBox="1"/>
          <p:nvPr/>
        </p:nvSpPr>
        <p:spPr>
          <a:xfrm>
            <a:off x="2650304" y="2976060"/>
            <a:ext cx="9979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Pay $$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750CDA8-B675-62C5-64B0-1ADB28C6AD01}"/>
              </a:ext>
            </a:extLst>
          </p:cNvPr>
          <p:cNvSpPr txBox="1"/>
          <p:nvPr/>
        </p:nvSpPr>
        <p:spPr>
          <a:xfrm>
            <a:off x="3637344" y="1963676"/>
            <a:ext cx="18627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Tariff barriers</a:t>
            </a:r>
          </a:p>
        </p:txBody>
      </p:sp>
      <p:grpSp>
        <p:nvGrpSpPr>
          <p:cNvPr id="26" name="Group 25">
            <a:extLst>
              <a:ext uri="{FF2B5EF4-FFF2-40B4-BE49-F238E27FC236}">
                <a16:creationId xmlns:a16="http://schemas.microsoft.com/office/drawing/2014/main" id="{C71C7D24-F7D4-C118-8BE7-B88C17667095}"/>
              </a:ext>
            </a:extLst>
          </p:cNvPr>
          <p:cNvGrpSpPr/>
          <p:nvPr/>
        </p:nvGrpSpPr>
        <p:grpSpPr>
          <a:xfrm>
            <a:off x="7017156" y="1976784"/>
            <a:ext cx="4170609" cy="3868544"/>
            <a:chOff x="7017156" y="1976784"/>
            <a:chExt cx="4170609" cy="3868544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E2579882-1DBD-C95A-D9B5-FBB435021199}"/>
                </a:ext>
              </a:extLst>
            </p:cNvPr>
            <p:cNvSpPr txBox="1"/>
            <p:nvPr/>
          </p:nvSpPr>
          <p:spPr>
            <a:xfrm>
              <a:off x="7017156" y="4275668"/>
              <a:ext cx="3982116" cy="156966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100’s of regulations, each with</a:t>
              </a:r>
            </a:p>
            <a:p>
              <a:r>
                <a:rPr lang="en-AU" sz="2400" dirty="0"/>
                <a:t>100’s of rules across</a:t>
              </a:r>
            </a:p>
            <a:p>
              <a:r>
                <a:rPr lang="en-AU" sz="2400" dirty="0"/>
                <a:t>100’s of commodities</a:t>
              </a:r>
            </a:p>
            <a:p>
              <a:r>
                <a:rPr lang="en-AU" sz="2400" b="1" u="sng" dirty="0" err="1"/>
                <a:t>Millions’s</a:t>
              </a:r>
              <a:r>
                <a:rPr lang="en-AU" sz="2400" dirty="0"/>
                <a:t> of requirements</a:t>
              </a:r>
            </a:p>
          </p:txBody>
        </p:sp>
        <p:cxnSp>
          <p:nvCxnSpPr>
            <p:cNvPr id="19" name="Elbow Connector 18">
              <a:extLst>
                <a:ext uri="{FF2B5EF4-FFF2-40B4-BE49-F238E27FC236}">
                  <a16:creationId xmlns:a16="http://schemas.microsoft.com/office/drawing/2014/main" id="{0889F53D-F6AB-FB8D-7D06-0F2A040D327B}"/>
                </a:ext>
              </a:extLst>
            </p:cNvPr>
            <p:cNvCxnSpPr>
              <a:cxnSpLocks/>
              <a:endCxn id="18" idx="0"/>
            </p:cNvCxnSpPr>
            <p:nvPr/>
          </p:nvCxnSpPr>
          <p:spPr>
            <a:xfrm>
              <a:off x="7017156" y="2582332"/>
              <a:ext cx="1991058" cy="1693336"/>
            </a:xfrm>
            <a:prstGeom prst="bentConnector2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EC5FB00F-260F-9D05-9B14-AEFC32C09676}"/>
                </a:ext>
              </a:extLst>
            </p:cNvPr>
            <p:cNvSpPr txBox="1"/>
            <p:nvPr/>
          </p:nvSpPr>
          <p:spPr>
            <a:xfrm>
              <a:off x="9178728" y="2929892"/>
              <a:ext cx="2009037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AU" sz="2400" dirty="0"/>
                <a:t>Prove  compliance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BEA83FBF-FD4E-F744-1339-250FA858E1D3}"/>
                </a:ext>
              </a:extLst>
            </p:cNvPr>
            <p:cNvSpPr txBox="1"/>
            <p:nvPr/>
          </p:nvSpPr>
          <p:spPr>
            <a:xfrm>
              <a:off x="7228150" y="1976784"/>
              <a:ext cx="247991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Non-Tariff barriers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4129709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57E2481-739D-FC39-831D-6A6584F6FA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BDB7CBA0-743D-55DC-DDB9-95DAAC868E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Most can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audit a few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samples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hope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for the best.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6BA67FE2-2717-67A8-F182-ACBBEB441C8F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9049008D-4E69-9381-668C-E32283F02E67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B3D202D-7CDF-E9D0-58CB-D1CFC83BEBA8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477FBB4C-76B9-5E21-9452-32139A856FA3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71A07C7C-2CF3-965C-15BF-1B07368BB202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7BCD76CB-103F-320B-D3CC-79504D61E6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DB2CC212-8B26-7AE1-441D-1534305F8F70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07246689-CDDB-3997-9DEF-D73ACE59514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7E45895C-5932-FFED-0FCC-B30B2258054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Picture 2" descr="Paperwork Mountain Images – Browse 4,861 Stock Photos, Vectors, and Video |  Adobe Stock">
            <a:extLst>
              <a:ext uri="{FF2B5EF4-FFF2-40B4-BE49-F238E27FC236}">
                <a16:creationId xmlns:a16="http://schemas.microsoft.com/office/drawing/2014/main" id="{5A3A6C65-28AB-23CA-D302-6F90F27B07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7071" y="1618648"/>
            <a:ext cx="8394700" cy="4572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91894A6-7231-D220-5799-3D0E72A3E004}"/>
              </a:ext>
            </a:extLst>
          </p:cNvPr>
          <p:cNvSpPr txBox="1"/>
          <p:nvPr/>
        </p:nvSpPr>
        <p:spPr>
          <a:xfrm>
            <a:off x="3029230" y="5877956"/>
            <a:ext cx="725750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Actual audit rates from 0.01% to 10% depending on risk.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0123B25-1FAB-7B6D-3544-42BC24798461}"/>
              </a:ext>
            </a:extLst>
          </p:cNvPr>
          <p:cNvSpPr txBox="1"/>
          <p:nvPr/>
        </p:nvSpPr>
        <p:spPr>
          <a:xfrm>
            <a:off x="9900483" y="3155734"/>
            <a:ext cx="208911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2800" dirty="0"/>
              <a:t>On average, about </a:t>
            </a:r>
            <a:r>
              <a:rPr lang="en-AU" sz="2800" b="1" dirty="0"/>
              <a:t>1% </a:t>
            </a:r>
            <a:r>
              <a:rPr lang="en-AU" sz="2800" dirty="0"/>
              <a:t>of claims are checked</a:t>
            </a:r>
          </a:p>
        </p:txBody>
      </p:sp>
    </p:spTree>
    <p:extLst>
      <p:ext uri="{BB962C8B-B14F-4D97-AF65-F5344CB8AC3E}">
        <p14:creationId xmlns:p14="http://schemas.microsoft.com/office/powerpoint/2010/main" val="1083216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A6E5E4-BDB6-1DD7-0EA9-36531C31405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4C751C53-4AC3-F41C-0B20-2F09233D0D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leaves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huge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risks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and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lost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opportunities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FB619C-F2E8-6123-8214-8414AB4CF80D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0D55731-A98B-3E9B-5BB4-3A9DE6BE1033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1E1A6D6-F3F6-61DA-B597-5F93B5968D95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7F9B33B3-931D-80EB-B27B-BA7E0BB72E25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82970EA1-257D-B13A-28B2-BDC9E778AC6A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47BED558-76B2-F23D-7658-D84C965F5EFD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B87DF504-6855-031A-89C9-6A3FA422F36D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4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52F9A841-4B1B-17C1-C905-CE31B642EE6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5">
                <a:extLst>
                  <a:ext uri="{BEBA8EAE-BF5A-486C-A8C5-ECC9F3942E4B}">
                    <a14:imgProps xmlns:a14="http://schemas.microsoft.com/office/drawing/2010/main">
                      <a14:imgLayer r:embed="rId6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2BC4EF6E-E93D-85FF-89A6-5DB919F6D81D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grpSp>
        <p:nvGrpSpPr>
          <p:cNvPr id="24" name="Group 23">
            <a:extLst>
              <a:ext uri="{FF2B5EF4-FFF2-40B4-BE49-F238E27FC236}">
                <a16:creationId xmlns:a16="http://schemas.microsoft.com/office/drawing/2014/main" id="{357A30FB-E9E9-B198-FEA7-16ECD5C1AF2A}"/>
              </a:ext>
            </a:extLst>
          </p:cNvPr>
          <p:cNvGrpSpPr/>
          <p:nvPr/>
        </p:nvGrpSpPr>
        <p:grpSpPr>
          <a:xfrm>
            <a:off x="1997683" y="1823105"/>
            <a:ext cx="9564500" cy="4321245"/>
            <a:chOff x="1860382" y="1801763"/>
            <a:chExt cx="10042279" cy="4595089"/>
          </a:xfrm>
        </p:grpSpPr>
        <p:sp>
          <p:nvSpPr>
            <p:cNvPr id="4" name="Rounded Rectangle 3">
              <a:extLst>
                <a:ext uri="{FF2B5EF4-FFF2-40B4-BE49-F238E27FC236}">
                  <a16:creationId xmlns:a16="http://schemas.microsoft.com/office/drawing/2014/main" id="{CB1AA2F1-5913-54D8-3CCE-89FF517FA5DE}"/>
                </a:ext>
              </a:extLst>
            </p:cNvPr>
            <p:cNvSpPr/>
            <p:nvPr/>
          </p:nvSpPr>
          <p:spPr>
            <a:xfrm>
              <a:off x="3281188" y="3481341"/>
              <a:ext cx="2101182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~$500Bn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Loss from tariff evasion</a:t>
              </a:r>
            </a:p>
          </p:txBody>
        </p:sp>
        <p:sp>
          <p:nvSpPr>
            <p:cNvPr id="7" name="Rounded Rectangle 6">
              <a:extLst>
                <a:ext uri="{FF2B5EF4-FFF2-40B4-BE49-F238E27FC236}">
                  <a16:creationId xmlns:a16="http://schemas.microsoft.com/office/drawing/2014/main" id="{E8B64D3E-F4CA-329B-2649-15B2EEDEDC75}"/>
                </a:ext>
              </a:extLst>
            </p:cNvPr>
            <p:cNvSpPr/>
            <p:nvPr/>
          </p:nvSpPr>
          <p:spPr>
            <a:xfrm>
              <a:off x="6070369" y="3481341"/>
              <a:ext cx="2186527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~$500Bn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Loss from counterfeits</a:t>
              </a:r>
            </a:p>
          </p:txBody>
        </p:sp>
        <p:sp>
          <p:nvSpPr>
            <p:cNvPr id="8" name="Rounded Rectangle 7">
              <a:extLst>
                <a:ext uri="{FF2B5EF4-FFF2-40B4-BE49-F238E27FC236}">
                  <a16:creationId xmlns:a16="http://schemas.microsoft.com/office/drawing/2014/main" id="{E5604FFB-28CD-494F-4690-9DBAD90CC0B3}"/>
                </a:ext>
              </a:extLst>
            </p:cNvPr>
            <p:cNvSpPr/>
            <p:nvPr/>
          </p:nvSpPr>
          <p:spPr>
            <a:xfrm>
              <a:off x="7163632" y="5160919"/>
              <a:ext cx="2186527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~30 Million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People in forced labour</a:t>
              </a:r>
            </a:p>
          </p:txBody>
        </p:sp>
        <p:sp>
          <p:nvSpPr>
            <p:cNvPr id="15" name="Rounded Rectangle 14">
              <a:extLst>
                <a:ext uri="{FF2B5EF4-FFF2-40B4-BE49-F238E27FC236}">
                  <a16:creationId xmlns:a16="http://schemas.microsoft.com/office/drawing/2014/main" id="{FBA3F381-CA69-AF0D-F269-E4E090792C97}"/>
                </a:ext>
              </a:extLst>
            </p:cNvPr>
            <p:cNvSpPr/>
            <p:nvPr/>
          </p:nvSpPr>
          <p:spPr>
            <a:xfrm>
              <a:off x="1860382" y="5111516"/>
              <a:ext cx="2399439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~3M hectares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Of illegal logging per year</a:t>
              </a:r>
            </a:p>
          </p:txBody>
        </p:sp>
        <p:sp>
          <p:nvSpPr>
            <p:cNvPr id="16" name="Rounded Rectangle 15">
              <a:extLst>
                <a:ext uri="{FF2B5EF4-FFF2-40B4-BE49-F238E27FC236}">
                  <a16:creationId xmlns:a16="http://schemas.microsoft.com/office/drawing/2014/main" id="{DE3E3FC6-E1A9-A446-0F92-BED0DE452908}"/>
                </a:ext>
              </a:extLst>
            </p:cNvPr>
            <p:cNvSpPr/>
            <p:nvPr/>
          </p:nvSpPr>
          <p:spPr>
            <a:xfrm>
              <a:off x="4618463" y="5160920"/>
              <a:ext cx="2186527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~100M tons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Of illegal fishing per year</a:t>
              </a:r>
            </a:p>
          </p:txBody>
        </p:sp>
        <p:sp>
          <p:nvSpPr>
            <p:cNvPr id="17" name="Rounded Rectangle 16">
              <a:extLst>
                <a:ext uri="{FF2B5EF4-FFF2-40B4-BE49-F238E27FC236}">
                  <a16:creationId xmlns:a16="http://schemas.microsoft.com/office/drawing/2014/main" id="{1B42E1CC-1077-096E-322D-918673B06C06}"/>
                </a:ext>
              </a:extLst>
            </p:cNvPr>
            <p:cNvSpPr/>
            <p:nvPr/>
          </p:nvSpPr>
          <p:spPr>
            <a:xfrm>
              <a:off x="4259821" y="1801763"/>
              <a:ext cx="2903812" cy="1235932"/>
            </a:xfrm>
            <a:prstGeom prst="roundRect">
              <a:avLst/>
            </a:prstGeom>
            <a:solidFill>
              <a:schemeClr val="bg1"/>
            </a:solidFill>
            <a:ln w="38100"/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2400" dirty="0">
                  <a:solidFill>
                    <a:schemeClr val="accent1">
                      <a:lumMod val="50000"/>
                    </a:schemeClr>
                  </a:solidFill>
                </a:rPr>
                <a:t>~30% of products</a:t>
              </a:r>
            </a:p>
            <a:p>
              <a:pPr algn="ctr"/>
              <a:r>
                <a:rPr lang="en-AU" dirty="0">
                  <a:solidFill>
                    <a:schemeClr val="accent1">
                      <a:lumMod val="50000"/>
                    </a:schemeClr>
                  </a:solidFill>
                </a:rPr>
                <a:t>Make false or misleading ESG claims</a:t>
              </a: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392619A7-8711-342D-7154-2B0474B23215}"/>
                </a:ext>
              </a:extLst>
            </p:cNvPr>
            <p:cNvSpPr txBox="1"/>
            <p:nvPr/>
          </p:nvSpPr>
          <p:spPr>
            <a:xfrm>
              <a:off x="10120348" y="2170155"/>
              <a:ext cx="1782313" cy="49092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b="1" dirty="0">
                  <a:solidFill>
                    <a:schemeClr val="accent1">
                      <a:lumMod val="50000"/>
                    </a:schemeClr>
                  </a:solidFill>
                </a:rPr>
                <a:t>False claims</a:t>
              </a:r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6A35BF1E-C433-BFDC-BBDA-7956CDBB6FF7}"/>
                </a:ext>
              </a:extLst>
            </p:cNvPr>
            <p:cNvSpPr txBox="1"/>
            <p:nvPr/>
          </p:nvSpPr>
          <p:spPr>
            <a:xfrm>
              <a:off x="10307674" y="3545310"/>
              <a:ext cx="1407660" cy="88365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AU" sz="2400" b="1" dirty="0">
                  <a:solidFill>
                    <a:schemeClr val="accent1">
                      <a:lumMod val="50000"/>
                    </a:schemeClr>
                  </a:solidFill>
                </a:rPr>
                <a:t>Cost </a:t>
              </a:r>
            </a:p>
            <a:p>
              <a:pPr algn="ctr"/>
              <a:r>
                <a:rPr lang="en-AU" sz="2400" b="1" dirty="0">
                  <a:solidFill>
                    <a:schemeClr val="accent1">
                      <a:lumMod val="50000"/>
                    </a:schemeClr>
                  </a:solidFill>
                </a:rPr>
                <a:t>$Trillions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C504870-3C39-A8BC-B4A5-A9D570FABDF6}"/>
                </a:ext>
              </a:extLst>
            </p:cNvPr>
            <p:cNvSpPr txBox="1"/>
            <p:nvPr/>
          </p:nvSpPr>
          <p:spPr>
            <a:xfrm>
              <a:off x="10120348" y="5287652"/>
              <a:ext cx="1770742" cy="883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400" b="1" dirty="0">
                  <a:solidFill>
                    <a:schemeClr val="accent1">
                      <a:lumMod val="50000"/>
                    </a:schemeClr>
                  </a:solidFill>
                </a:rPr>
                <a:t>And hurt our world</a:t>
              </a:r>
            </a:p>
          </p:txBody>
        </p:sp>
        <p:cxnSp>
          <p:nvCxnSpPr>
            <p:cNvPr id="21" name="Elbow Connector 17">
              <a:extLst>
                <a:ext uri="{FF2B5EF4-FFF2-40B4-BE49-F238E27FC236}">
                  <a16:creationId xmlns:a16="http://schemas.microsoft.com/office/drawing/2014/main" id="{AE1B9FF2-BACC-2F3A-75DA-3197A8444636}"/>
                </a:ext>
              </a:extLst>
            </p:cNvPr>
            <p:cNvCxnSpPr>
              <a:cxnSpLocks/>
              <a:stCxn id="18" idx="2"/>
              <a:endCxn id="19" idx="0"/>
            </p:cNvCxnSpPr>
            <p:nvPr/>
          </p:nvCxnSpPr>
          <p:spPr>
            <a:xfrm>
              <a:off x="11011504" y="2661077"/>
              <a:ext cx="0" cy="884233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7">
              <a:extLst>
                <a:ext uri="{FF2B5EF4-FFF2-40B4-BE49-F238E27FC236}">
                  <a16:creationId xmlns:a16="http://schemas.microsoft.com/office/drawing/2014/main" id="{DF29B53E-9510-DD71-CA14-464C65A11DFD}"/>
                </a:ext>
              </a:extLst>
            </p:cNvPr>
            <p:cNvCxnSpPr>
              <a:cxnSpLocks/>
              <a:stCxn id="19" idx="2"/>
            </p:cNvCxnSpPr>
            <p:nvPr/>
          </p:nvCxnSpPr>
          <p:spPr>
            <a:xfrm>
              <a:off x="11011504" y="4428968"/>
              <a:ext cx="18770" cy="934421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6969044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007FF5-525F-1A1C-BACC-4BFDBC9C7BF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B4DD503F-B8DE-BA6F-51D2-3DE9A25306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Digital platforms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exist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but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can’t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scale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BF39ED1-D1B5-3CEE-8A58-B680CF887DEB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1DF584C3-491C-8807-9CF5-8C1D516EEED0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EECD57A9-2675-9B37-4EF3-D87EA23A588A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1A1C1D6D-DD73-0100-2AE8-C944A12023F0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0388F3A5-CF71-BD93-77B2-4D6127957494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03F0AA3A-5575-8BF9-94BD-83618BBB4A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26C682E3-2351-D190-0A39-E66B62B48BEF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F04EC360-22AD-5109-E417-2AE0EC548B1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5743CBFE-A7EE-5D41-DEB9-105C68BE22B0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grpSp>
        <p:nvGrpSpPr>
          <p:cNvPr id="30" name="Group 29">
            <a:extLst>
              <a:ext uri="{FF2B5EF4-FFF2-40B4-BE49-F238E27FC236}">
                <a16:creationId xmlns:a16="http://schemas.microsoft.com/office/drawing/2014/main" id="{F84B1877-ED8A-DB5B-BAFB-DA1DE429C4A1}"/>
              </a:ext>
            </a:extLst>
          </p:cNvPr>
          <p:cNvGrpSpPr/>
          <p:nvPr/>
        </p:nvGrpSpPr>
        <p:grpSpPr>
          <a:xfrm>
            <a:off x="1318269" y="939631"/>
            <a:ext cx="10841734" cy="5734850"/>
            <a:chOff x="1129433" y="573390"/>
            <a:chExt cx="10841734" cy="5734850"/>
          </a:xfrm>
        </p:grpSpPr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64048BB3-2B9F-93CF-1BC5-2D5BE5578E64}"/>
                </a:ext>
              </a:extLst>
            </p:cNvPr>
            <p:cNvPicPr>
              <a:picLocks/>
            </p:cNvPicPr>
            <p:nvPr/>
          </p:nvPicPr>
          <p:blipFill>
            <a:blip r:embed="rId9">
              <a:extLst>
                <a:ext uri="{96DAC541-7B7A-43D3-8B79-37D633B846F1}">
                  <asvg:svgBlip xmlns:asvg="http://schemas.microsoft.com/office/drawing/2016/SVG/main" r:embed="rId10"/>
                </a:ext>
              </a:extLst>
            </a:blip>
            <a:srcRect t="18243" b="21571"/>
            <a:stretch/>
          </p:blipFill>
          <p:spPr>
            <a:xfrm>
              <a:off x="1129433" y="573390"/>
              <a:ext cx="10841734" cy="5734850"/>
            </a:xfrm>
            <a:prstGeom prst="rect">
              <a:avLst/>
            </a:prstGeom>
          </p:spPr>
        </p:pic>
        <p:grpSp>
          <p:nvGrpSpPr>
            <p:cNvPr id="32" name="Group 31">
              <a:extLst>
                <a:ext uri="{FF2B5EF4-FFF2-40B4-BE49-F238E27FC236}">
                  <a16:creationId xmlns:a16="http://schemas.microsoft.com/office/drawing/2014/main" id="{A64209FF-A258-A9AC-0EDA-BE2CF3E931E7}"/>
                </a:ext>
              </a:extLst>
            </p:cNvPr>
            <p:cNvGrpSpPr/>
            <p:nvPr/>
          </p:nvGrpSpPr>
          <p:grpSpPr>
            <a:xfrm>
              <a:off x="1417320" y="2305465"/>
              <a:ext cx="10293399" cy="2942895"/>
              <a:chOff x="1417320" y="2305465"/>
              <a:chExt cx="10293399" cy="2942895"/>
            </a:xfrm>
            <a:solidFill>
              <a:schemeClr val="bg1">
                <a:lumMod val="65000"/>
              </a:schemeClr>
            </a:solidFill>
          </p:grpSpPr>
          <p:pic>
            <p:nvPicPr>
              <p:cNvPr id="33" name="Graphic 32">
                <a:extLst>
                  <a:ext uri="{FF2B5EF4-FFF2-40B4-BE49-F238E27FC236}">
                    <a16:creationId xmlns:a16="http://schemas.microsoft.com/office/drawing/2014/main" id="{C402F6FB-CDBF-BA65-CD58-F959AD67EF5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9338310" y="2816870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4" name="Graphic 33">
                <a:extLst>
                  <a:ext uri="{FF2B5EF4-FFF2-40B4-BE49-F238E27FC236}">
                    <a16:creationId xmlns:a16="http://schemas.microsoft.com/office/drawing/2014/main" id="{59523ED6-8581-3E8A-65AF-C4AB172D362C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3135629" y="2915930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5" name="Graphic 34">
                <a:extLst>
                  <a:ext uri="{FF2B5EF4-FFF2-40B4-BE49-F238E27FC236}">
                    <a16:creationId xmlns:a16="http://schemas.microsoft.com/office/drawing/2014/main" id="{ED2DA850-A373-BD04-2B96-062CA5AF74A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4623061" y="4201920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6" name="Graphic 35">
                <a:extLst>
                  <a:ext uri="{FF2B5EF4-FFF2-40B4-BE49-F238E27FC236}">
                    <a16:creationId xmlns:a16="http://schemas.microsoft.com/office/drawing/2014/main" id="{6B45B73B-7C37-E60B-D14A-3B22DC26683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10088132" y="4725140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7" name="Graphic 36">
                <a:extLst>
                  <a:ext uri="{FF2B5EF4-FFF2-40B4-BE49-F238E27FC236}">
                    <a16:creationId xmlns:a16="http://schemas.microsoft.com/office/drawing/2014/main" id="{5AF95214-0D41-B32C-EA9A-6E387A61522D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719313" y="3732089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8" name="Graphic 37">
                <a:extLst>
                  <a:ext uri="{FF2B5EF4-FFF2-40B4-BE49-F238E27FC236}">
                    <a16:creationId xmlns:a16="http://schemas.microsoft.com/office/drawing/2014/main" id="{66B728F5-2854-73DF-E916-B0FEF5F60BDA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6605828" y="2305465"/>
                <a:ext cx="628650" cy="523220"/>
              </a:xfrm>
              <a:prstGeom prst="rect">
                <a:avLst/>
              </a:prstGeom>
            </p:spPr>
          </p:pic>
          <p:pic>
            <p:nvPicPr>
              <p:cNvPr id="39" name="Graphic 38">
                <a:extLst>
                  <a:ext uri="{FF2B5EF4-FFF2-40B4-BE49-F238E27FC236}">
                    <a16:creationId xmlns:a16="http://schemas.microsoft.com/office/drawing/2014/main" id="{3F7CC58E-1072-726E-AC49-A6AFECCB6BCE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8299828" y="3167390"/>
                <a:ext cx="628650" cy="523220"/>
              </a:xfrm>
              <a:prstGeom prst="rect">
                <a:avLst/>
              </a:prstGeom>
            </p:spPr>
          </p:pic>
          <p:cxnSp>
            <p:nvCxnSpPr>
              <p:cNvPr id="40" name="Curved Connector 39">
                <a:extLst>
                  <a:ext uri="{FF2B5EF4-FFF2-40B4-BE49-F238E27FC236}">
                    <a16:creationId xmlns:a16="http://schemas.microsoft.com/office/drawing/2014/main" id="{FF7AAE21-8F57-1C4D-CFDC-8870F8D78F91}"/>
                  </a:ext>
                </a:extLst>
              </p:cNvPr>
              <p:cNvCxnSpPr>
                <a:cxnSpLocks/>
                <a:stCxn id="39" idx="0"/>
              </p:cNvCxnSpPr>
              <p:nvPr/>
            </p:nvCxnSpPr>
            <p:spPr>
              <a:xfrm rot="16200000" flipV="1">
                <a:off x="7583380" y="2136616"/>
                <a:ext cx="600315" cy="1461233"/>
              </a:xfrm>
              <a:prstGeom prst="curvedConnector2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Curved Connector 40">
                <a:extLst>
                  <a:ext uri="{FF2B5EF4-FFF2-40B4-BE49-F238E27FC236}">
                    <a16:creationId xmlns:a16="http://schemas.microsoft.com/office/drawing/2014/main" id="{DB9C10B9-E4AA-618A-E9C6-5A6D4A05DD55}"/>
                  </a:ext>
                </a:extLst>
              </p:cNvPr>
              <p:cNvCxnSpPr>
                <a:cxnSpLocks/>
                <a:stCxn id="33" idx="1"/>
              </p:cNvCxnSpPr>
              <p:nvPr/>
            </p:nvCxnSpPr>
            <p:spPr>
              <a:xfrm rot="10800000" flipV="1">
                <a:off x="8794766" y="3078480"/>
                <a:ext cx="543545" cy="350520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Curved Connector 41">
                <a:extLst>
                  <a:ext uri="{FF2B5EF4-FFF2-40B4-BE49-F238E27FC236}">
                    <a16:creationId xmlns:a16="http://schemas.microsoft.com/office/drawing/2014/main" id="{0E51B90B-34EB-11BC-A9E8-E36E4645844E}"/>
                  </a:ext>
                </a:extLst>
              </p:cNvPr>
              <p:cNvCxnSpPr>
                <a:cxnSpLocks/>
                <a:stCxn id="36" idx="0"/>
                <a:endCxn id="33" idx="3"/>
              </p:cNvCxnSpPr>
              <p:nvPr/>
            </p:nvCxnSpPr>
            <p:spPr>
              <a:xfrm rot="16200000" flipV="1">
                <a:off x="9361379" y="3684061"/>
                <a:ext cx="1646660" cy="435497"/>
              </a:xfrm>
              <a:prstGeom prst="curvedConnector2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3" name="Curved Connector 42">
                <a:extLst>
                  <a:ext uri="{FF2B5EF4-FFF2-40B4-BE49-F238E27FC236}">
                    <a16:creationId xmlns:a16="http://schemas.microsoft.com/office/drawing/2014/main" id="{110D0E16-0A73-2987-29D1-181BBC0080B4}"/>
                  </a:ext>
                </a:extLst>
              </p:cNvPr>
              <p:cNvCxnSpPr>
                <a:cxnSpLocks/>
                <a:stCxn id="33" idx="2"/>
              </p:cNvCxnSpPr>
              <p:nvPr/>
            </p:nvCxnSpPr>
            <p:spPr>
              <a:xfrm rot="5400000">
                <a:off x="8156134" y="2460363"/>
                <a:ext cx="616775" cy="2376229"/>
              </a:xfrm>
              <a:prstGeom prst="curvedConnector2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pic>
            <p:nvPicPr>
              <p:cNvPr id="44" name="Graphic 43">
                <a:extLst>
                  <a:ext uri="{FF2B5EF4-FFF2-40B4-BE49-F238E27FC236}">
                    <a16:creationId xmlns:a16="http://schemas.microsoft.com/office/drawing/2014/main" id="{195818AE-73C9-DD48-A948-13B77E848C82}"/>
                  </a:ext>
                </a:extLst>
              </p:cNvPr>
              <p:cNvPicPr>
                <a:picLocks/>
              </p:cNvPicPr>
              <p:nvPr/>
            </p:nvPicPr>
            <p:blipFill>
              <a:blip r:embed="rId11">
                <a:extLst>
                  <a:ext uri="{96DAC541-7B7A-43D3-8B79-37D633B846F1}">
                    <asvg:svgBlip xmlns:asvg="http://schemas.microsoft.com/office/drawing/2016/SVG/main" r:embed="rId12"/>
                  </a:ext>
                </a:extLst>
              </a:blip>
              <a:stretch>
                <a:fillRect/>
              </a:stretch>
            </p:blipFill>
            <p:spPr>
              <a:xfrm>
                <a:off x="7443469" y="3069164"/>
                <a:ext cx="628650" cy="600316"/>
              </a:xfrm>
              <a:prstGeom prst="rect">
                <a:avLst/>
              </a:prstGeom>
            </p:spPr>
          </p:pic>
          <p:cxnSp>
            <p:nvCxnSpPr>
              <p:cNvPr id="45" name="Curved Connector 44">
                <a:extLst>
                  <a:ext uri="{FF2B5EF4-FFF2-40B4-BE49-F238E27FC236}">
                    <a16:creationId xmlns:a16="http://schemas.microsoft.com/office/drawing/2014/main" id="{44396931-3212-683E-7526-4A464E4E0EA3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7934296" y="3307146"/>
                <a:ext cx="523157" cy="132004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Curved Connector 45">
                <a:extLst>
                  <a:ext uri="{FF2B5EF4-FFF2-40B4-BE49-F238E27FC236}">
                    <a16:creationId xmlns:a16="http://schemas.microsoft.com/office/drawing/2014/main" id="{93C6EF78-1F52-3C39-58A5-746305D94C1C}"/>
                  </a:ext>
                </a:extLst>
              </p:cNvPr>
              <p:cNvCxnSpPr>
                <a:cxnSpLocks/>
                <a:stCxn id="33" idx="0"/>
                <a:endCxn id="38" idx="0"/>
              </p:cNvCxnSpPr>
              <p:nvPr/>
            </p:nvCxnSpPr>
            <p:spPr>
              <a:xfrm rot="16200000" flipV="1">
                <a:off x="8030692" y="1194927"/>
                <a:ext cx="511405" cy="2732482"/>
              </a:xfrm>
              <a:prstGeom prst="curvedConnector3">
                <a:avLst>
                  <a:gd name="adj1" fmla="val 1447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Curved Connector 46">
                <a:extLst>
                  <a:ext uri="{FF2B5EF4-FFF2-40B4-BE49-F238E27FC236}">
                    <a16:creationId xmlns:a16="http://schemas.microsoft.com/office/drawing/2014/main" id="{889F39A3-D22C-FF03-9E69-5CF250AAF72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3607429" y="3214490"/>
                <a:ext cx="3159604" cy="742374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Curved Connector 47">
                <a:extLst>
                  <a:ext uri="{FF2B5EF4-FFF2-40B4-BE49-F238E27FC236}">
                    <a16:creationId xmlns:a16="http://schemas.microsoft.com/office/drawing/2014/main" id="{B98808E7-90B9-EBBD-5C0E-3CAF99AEC1F7}"/>
                  </a:ext>
                </a:extLst>
              </p:cNvPr>
              <p:cNvCxnSpPr>
                <a:cxnSpLocks/>
                <a:endCxn id="34" idx="2"/>
              </p:cNvCxnSpPr>
              <p:nvPr/>
            </p:nvCxnSpPr>
            <p:spPr>
              <a:xfrm rot="10800000">
                <a:off x="3449955" y="3439150"/>
                <a:ext cx="1317257" cy="1024380"/>
              </a:xfrm>
              <a:prstGeom prst="curvedConnector2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Curved Connector 48">
                <a:extLst>
                  <a:ext uri="{FF2B5EF4-FFF2-40B4-BE49-F238E27FC236}">
                    <a16:creationId xmlns:a16="http://schemas.microsoft.com/office/drawing/2014/main" id="{305D6D9A-AA35-B4A2-5DD8-57CF255F28A7}"/>
                  </a:ext>
                </a:extLst>
              </p:cNvPr>
              <p:cNvCxnSpPr>
                <a:cxnSpLocks/>
                <a:endCxn id="34" idx="0"/>
              </p:cNvCxnSpPr>
              <p:nvPr/>
            </p:nvCxnSpPr>
            <p:spPr>
              <a:xfrm rot="10800000" flipV="1">
                <a:off x="3449954" y="2522668"/>
                <a:ext cx="3297394" cy="393261"/>
              </a:xfrm>
              <a:prstGeom prst="curvedConnector2">
                <a:avLst/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Curved Connector 49">
                <a:extLst>
                  <a:ext uri="{FF2B5EF4-FFF2-40B4-BE49-F238E27FC236}">
                    <a16:creationId xmlns:a16="http://schemas.microsoft.com/office/drawing/2014/main" id="{332F47A8-35C7-B1E3-EBEC-A51F3ADDBBF7}"/>
                  </a:ext>
                </a:extLst>
              </p:cNvPr>
              <p:cNvCxnSpPr>
                <a:cxnSpLocks/>
                <a:stCxn id="38" idx="2"/>
                <a:endCxn id="37" idx="0"/>
              </p:cNvCxnSpPr>
              <p:nvPr/>
            </p:nvCxnSpPr>
            <p:spPr>
              <a:xfrm rot="16200000" flipH="1">
                <a:off x="6525193" y="3223644"/>
                <a:ext cx="903404" cy="113485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Curved Connector 50">
                <a:extLst>
                  <a:ext uri="{FF2B5EF4-FFF2-40B4-BE49-F238E27FC236}">
                    <a16:creationId xmlns:a16="http://schemas.microsoft.com/office/drawing/2014/main" id="{3011331C-6D44-A06C-D8C9-B90E2F2F5B4F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9922907" y="3069165"/>
                <a:ext cx="1787812" cy="9314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Curved Connector 51">
                <a:extLst>
                  <a:ext uri="{FF2B5EF4-FFF2-40B4-BE49-F238E27FC236}">
                    <a16:creationId xmlns:a16="http://schemas.microsoft.com/office/drawing/2014/main" id="{6174386E-AEB3-FC48-5595-A418EBC7C73D}"/>
                  </a:ext>
                </a:extLst>
              </p:cNvPr>
              <p:cNvCxnSpPr>
                <a:cxnSpLocks/>
              </p:cNvCxnSpPr>
              <p:nvPr/>
            </p:nvCxnSpPr>
            <p:spPr>
              <a:xfrm rot="10800000">
                <a:off x="1417320" y="3167390"/>
                <a:ext cx="1787812" cy="9314"/>
              </a:xfrm>
              <a:prstGeom prst="curvedConnector3">
                <a:avLst>
                  <a:gd name="adj1" fmla="val 50000"/>
                </a:avLst>
              </a:prstGeom>
              <a:grpFill/>
              <a:ln w="28575">
                <a:solidFill>
                  <a:schemeClr val="bg1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53" name="Graphic 52">
            <a:extLst>
              <a:ext uri="{FF2B5EF4-FFF2-40B4-BE49-F238E27FC236}">
                <a16:creationId xmlns:a16="http://schemas.microsoft.com/office/drawing/2014/main" id="{3151F860-9240-6589-4C0D-9FC2F2F394FD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5755577" y="2468652"/>
            <a:ext cx="1967119" cy="2231050"/>
          </a:xfrm>
          <a:prstGeom prst="rect">
            <a:avLst/>
          </a:prstGeom>
        </p:spPr>
      </p:pic>
      <p:grpSp>
        <p:nvGrpSpPr>
          <p:cNvPr id="72" name="Group 71">
            <a:extLst>
              <a:ext uri="{FF2B5EF4-FFF2-40B4-BE49-F238E27FC236}">
                <a16:creationId xmlns:a16="http://schemas.microsoft.com/office/drawing/2014/main" id="{65D7E3BB-D0A9-9727-3ECC-38D54F424C86}"/>
              </a:ext>
            </a:extLst>
          </p:cNvPr>
          <p:cNvGrpSpPr/>
          <p:nvPr/>
        </p:nvGrpSpPr>
        <p:grpSpPr>
          <a:xfrm>
            <a:off x="2277899" y="2020797"/>
            <a:ext cx="9187144" cy="4550387"/>
            <a:chOff x="2277899" y="2020797"/>
            <a:chExt cx="9187144" cy="4550387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42724602-04ED-90B8-FF2B-331F799DF61D}"/>
                </a:ext>
              </a:extLst>
            </p:cNvPr>
            <p:cNvGrpSpPr/>
            <p:nvPr/>
          </p:nvGrpSpPr>
          <p:grpSpPr>
            <a:xfrm>
              <a:off x="2745461" y="2020797"/>
              <a:ext cx="8719582" cy="3747404"/>
              <a:chOff x="2570922" y="1617363"/>
              <a:chExt cx="8719582" cy="3747404"/>
            </a:xfrm>
          </p:grpSpPr>
          <p:pic>
            <p:nvPicPr>
              <p:cNvPr id="62" name="Graphic 61">
                <a:extLst>
                  <a:ext uri="{FF2B5EF4-FFF2-40B4-BE49-F238E27FC236}">
                    <a16:creationId xmlns:a16="http://schemas.microsoft.com/office/drawing/2014/main" id="{ADB3A472-076D-CAB9-A35D-C4D13C070A08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433012" y="4448257"/>
                <a:ext cx="857492" cy="916510"/>
              </a:xfrm>
              <a:prstGeom prst="rect">
                <a:avLst/>
              </a:prstGeom>
            </p:spPr>
          </p:pic>
          <p:pic>
            <p:nvPicPr>
              <p:cNvPr id="63" name="Graphic 62">
                <a:extLst>
                  <a:ext uri="{FF2B5EF4-FFF2-40B4-BE49-F238E27FC236}">
                    <a16:creationId xmlns:a16="http://schemas.microsoft.com/office/drawing/2014/main" id="{DC8E09F1-BADE-FBD8-5FAD-01A1E3A47D28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8772162" y="2715324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4" name="Graphic 63">
                <a:extLst>
                  <a:ext uri="{FF2B5EF4-FFF2-40B4-BE49-F238E27FC236}">
                    <a16:creationId xmlns:a16="http://schemas.microsoft.com/office/drawing/2014/main" id="{479394A6-30A0-CE1B-9031-FFDA3ADEACF1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10205075" y="2423776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5" name="Graphic 64">
                <a:extLst>
                  <a:ext uri="{FF2B5EF4-FFF2-40B4-BE49-F238E27FC236}">
                    <a16:creationId xmlns:a16="http://schemas.microsoft.com/office/drawing/2014/main" id="{84ABCEEA-A9C1-A68A-563B-DC54AE396D64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747620" y="1731575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6" name="Graphic 65">
                <a:extLst>
                  <a:ext uri="{FF2B5EF4-FFF2-40B4-BE49-F238E27FC236}">
                    <a16:creationId xmlns:a16="http://schemas.microsoft.com/office/drawing/2014/main" id="{D657D0DC-B1BD-F4EA-9D89-C1AE4FD9BB9E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2570922" y="3079788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7" name="Graphic 66">
                <a:extLst>
                  <a:ext uri="{FF2B5EF4-FFF2-40B4-BE49-F238E27FC236}">
                    <a16:creationId xmlns:a16="http://schemas.microsoft.com/office/drawing/2014/main" id="{6E84BA8C-3A29-B706-136D-B1CE817F8E5B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7018284" y="4315626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8" name="Graphic 67">
                <a:extLst>
                  <a:ext uri="{FF2B5EF4-FFF2-40B4-BE49-F238E27FC236}">
                    <a16:creationId xmlns:a16="http://schemas.microsoft.com/office/drawing/2014/main" id="{9343DB00-7577-D125-DA96-6A25962A0FB0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4511129" y="4329747"/>
                <a:ext cx="857492" cy="1005224"/>
              </a:xfrm>
              <a:prstGeom prst="rect">
                <a:avLst/>
              </a:prstGeom>
            </p:spPr>
          </p:pic>
          <p:pic>
            <p:nvPicPr>
              <p:cNvPr id="69" name="Graphic 68">
                <a:extLst>
                  <a:ext uri="{FF2B5EF4-FFF2-40B4-BE49-F238E27FC236}">
                    <a16:creationId xmlns:a16="http://schemas.microsoft.com/office/drawing/2014/main" id="{F56C2FC4-29EA-2079-D384-BD41C8B1E9EF}"/>
                  </a:ext>
                </a:extLst>
              </p:cNvPr>
              <p:cNvPicPr>
                <a:picLocks/>
              </p:cNvPicPr>
              <p:nvPr/>
            </p:nvPicPr>
            <p:blipFill>
              <a:blip r:embed="rId13">
                <a:extLst>
                  <a:ext uri="{96DAC541-7B7A-43D3-8B79-37D633B846F1}">
                    <asvg:svgBlip xmlns:asvg="http://schemas.microsoft.com/office/drawing/2016/SVG/main" r:embed="rId14"/>
                  </a:ext>
                </a:extLst>
              </a:blip>
              <a:stretch>
                <a:fillRect/>
              </a:stretch>
            </p:blipFill>
            <p:spPr>
              <a:xfrm>
                <a:off x="9075185" y="1617363"/>
                <a:ext cx="857492" cy="1005224"/>
              </a:xfrm>
              <a:prstGeom prst="rect">
                <a:avLst/>
              </a:prstGeom>
            </p:spPr>
          </p:pic>
        </p:grpSp>
        <p:grpSp>
          <p:nvGrpSpPr>
            <p:cNvPr id="56" name="Group 55">
              <a:extLst>
                <a:ext uri="{FF2B5EF4-FFF2-40B4-BE49-F238E27FC236}">
                  <a16:creationId xmlns:a16="http://schemas.microsoft.com/office/drawing/2014/main" id="{0FC4E8E2-7F9C-5788-6368-936D8C320CB4}"/>
                </a:ext>
              </a:extLst>
            </p:cNvPr>
            <p:cNvGrpSpPr/>
            <p:nvPr/>
          </p:nvGrpSpPr>
          <p:grpSpPr>
            <a:xfrm>
              <a:off x="2277899" y="5862878"/>
              <a:ext cx="8973504" cy="708306"/>
              <a:chOff x="2147120" y="5573297"/>
              <a:chExt cx="8973504" cy="715382"/>
            </a:xfrm>
          </p:grpSpPr>
          <p:sp>
            <p:nvSpPr>
              <p:cNvPr id="57" name="TextBox 56">
                <a:extLst>
                  <a:ext uri="{FF2B5EF4-FFF2-40B4-BE49-F238E27FC236}">
                    <a16:creationId xmlns:a16="http://schemas.microsoft.com/office/drawing/2014/main" id="{FF74C8D1-2255-E11E-DE30-456D298E73DE}"/>
                  </a:ext>
                </a:extLst>
              </p:cNvPr>
              <p:cNvSpPr txBox="1"/>
              <p:nvPr/>
            </p:nvSpPr>
            <p:spPr>
              <a:xfrm>
                <a:off x="4861845" y="5573722"/>
                <a:ext cx="2672015" cy="70788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Almost zero interoperability</a:t>
                </a:r>
              </a:p>
            </p:txBody>
          </p:sp>
          <p:sp>
            <p:nvSpPr>
              <p:cNvPr id="58" name="TextBox 57">
                <a:extLst>
                  <a:ext uri="{FF2B5EF4-FFF2-40B4-BE49-F238E27FC236}">
                    <a16:creationId xmlns:a16="http://schemas.microsoft.com/office/drawing/2014/main" id="{3FFE73B1-0704-4DBB-577D-040CF08F1200}"/>
                  </a:ext>
                </a:extLst>
              </p:cNvPr>
              <p:cNvSpPr txBox="1"/>
              <p:nvPr/>
            </p:nvSpPr>
            <p:spPr>
              <a:xfrm>
                <a:off x="8350389" y="5573297"/>
                <a:ext cx="2770235" cy="71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Cost $ and don’t solve the problem</a:t>
                </a:r>
              </a:p>
            </p:txBody>
          </p:sp>
          <p:cxnSp>
            <p:nvCxnSpPr>
              <p:cNvPr id="59" name="Elbow Connector 17">
                <a:extLst>
                  <a:ext uri="{FF2B5EF4-FFF2-40B4-BE49-F238E27FC236}">
                    <a16:creationId xmlns:a16="http://schemas.microsoft.com/office/drawing/2014/main" id="{41D0A0B8-2E50-6061-4E85-52BFC073162C}"/>
                  </a:ext>
                </a:extLst>
              </p:cNvPr>
              <p:cNvCxnSpPr>
                <a:cxnSpLocks/>
                <a:stCxn id="61" idx="3"/>
                <a:endCxn id="57" idx="1"/>
              </p:cNvCxnSpPr>
              <p:nvPr/>
            </p:nvCxnSpPr>
            <p:spPr>
              <a:xfrm flipV="1">
                <a:off x="3934933" y="5927665"/>
                <a:ext cx="926912" cy="3535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Elbow Connector 17">
                <a:extLst>
                  <a:ext uri="{FF2B5EF4-FFF2-40B4-BE49-F238E27FC236}">
                    <a16:creationId xmlns:a16="http://schemas.microsoft.com/office/drawing/2014/main" id="{B84BC2E9-E38E-FADD-3D7F-ADA8C7285558}"/>
                  </a:ext>
                </a:extLst>
              </p:cNvPr>
              <p:cNvCxnSpPr>
                <a:cxnSpLocks/>
                <a:stCxn id="57" idx="3"/>
                <a:endCxn id="58" idx="1"/>
              </p:cNvCxnSpPr>
              <p:nvPr/>
            </p:nvCxnSpPr>
            <p:spPr>
              <a:xfrm>
                <a:off x="7533860" y="5927665"/>
                <a:ext cx="816529" cy="3111"/>
              </a:xfrm>
              <a:prstGeom prst="straightConnector1">
                <a:avLst/>
              </a:prstGeom>
              <a:ln w="38100">
                <a:solidFill>
                  <a:schemeClr val="tx1"/>
                </a:solidFill>
                <a:headEnd type="none" w="med" len="med"/>
                <a:tailEnd type="arrow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61" name="TextBox 60">
                <a:extLst>
                  <a:ext uri="{FF2B5EF4-FFF2-40B4-BE49-F238E27FC236}">
                    <a16:creationId xmlns:a16="http://schemas.microsoft.com/office/drawing/2014/main" id="{D3D12D62-E2E4-51DA-0421-9C48484DF50D}"/>
                  </a:ext>
                </a:extLst>
              </p:cNvPr>
              <p:cNvSpPr txBox="1"/>
              <p:nvPr/>
            </p:nvSpPr>
            <p:spPr>
              <a:xfrm>
                <a:off x="2147120" y="5573721"/>
                <a:ext cx="1787813" cy="71495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AU" sz="2000" b="1" dirty="0">
                    <a:solidFill>
                      <a:schemeClr val="accent1">
                        <a:lumMod val="50000"/>
                      </a:schemeClr>
                    </a:solidFill>
                  </a:rPr>
                  <a:t>~ 1000 platforms</a:t>
                </a:r>
              </a:p>
            </p:txBody>
          </p:sp>
        </p:grpSp>
      </p:grpSp>
    </p:spTree>
    <p:custDataLst>
      <p:tags r:id="rId1"/>
    </p:custDataLst>
    <p:extLst>
      <p:ext uri="{BB962C8B-B14F-4D97-AF65-F5344CB8AC3E}">
        <p14:creationId xmlns:p14="http://schemas.microsoft.com/office/powerpoint/2010/main" val="22554328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CBFEDE7-8BFA-EE0D-28D8-89440C310D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B2DCD873-1EBA-C2BC-C08A-75BA40F7EC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Which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only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adds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to the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burden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8570AFC-37CD-473F-FA6B-2443E04CA4F5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FF110F03-D68C-AD2E-3C40-A6F66BBC9FC5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25B5FF64-DB65-3143-032B-CE47659CE393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573448F4-5911-4142-160E-55BB78BD7599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46D3D3AC-37D7-CA70-8AC0-50FDB4D734A9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7061EC73-7D79-3192-4728-94CA800F0E8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A127983B-5240-66E3-FD11-F01892CC1B16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8296E276-5F48-5889-0094-04EB15F89B5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9ECDC971-D1F7-B482-FA70-A91023938F78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8A4D3566-06F3-8348-A362-FC10A4E3EBCE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3703344" y="3244122"/>
            <a:ext cx="779290" cy="785812"/>
          </a:xfrm>
          <a:prstGeom prst="rect">
            <a:avLst/>
          </a:prstGeom>
        </p:spPr>
      </p:pic>
      <p:pic>
        <p:nvPicPr>
          <p:cNvPr id="7" name="Graphic 6">
            <a:extLst>
              <a:ext uri="{FF2B5EF4-FFF2-40B4-BE49-F238E27FC236}">
                <a16:creationId xmlns:a16="http://schemas.microsoft.com/office/drawing/2014/main" id="{E0CFE8C8-87DD-C463-8C6F-B771842EBFD0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572492" y="2901221"/>
            <a:ext cx="843544" cy="1128713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B01C40-DE5C-51FD-FBE6-1304A567442B}"/>
              </a:ext>
            </a:extLst>
          </p:cNvPr>
          <p:cNvSpPr txBox="1"/>
          <p:nvPr/>
        </p:nvSpPr>
        <p:spPr>
          <a:xfrm>
            <a:off x="2929086" y="237444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Supplier</a:t>
            </a:r>
          </a:p>
        </p:txBody>
      </p:sp>
      <p:cxnSp>
        <p:nvCxnSpPr>
          <p:cNvPr id="15" name="Elbow Connector 17">
            <a:extLst>
              <a:ext uri="{FF2B5EF4-FFF2-40B4-BE49-F238E27FC236}">
                <a16:creationId xmlns:a16="http://schemas.microsoft.com/office/drawing/2014/main" id="{4DA0F518-791E-CD50-4105-430077CBE3AE}"/>
              </a:ext>
            </a:extLst>
          </p:cNvPr>
          <p:cNvCxnSpPr>
            <a:cxnSpLocks/>
            <a:stCxn id="4" idx="3"/>
            <a:endCxn id="18" idx="1"/>
          </p:cNvCxnSpPr>
          <p:nvPr/>
        </p:nvCxnSpPr>
        <p:spPr>
          <a:xfrm flipV="1">
            <a:off x="4482634" y="1914273"/>
            <a:ext cx="4381167" cy="1722755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Elbow Connector 17">
            <a:extLst>
              <a:ext uri="{FF2B5EF4-FFF2-40B4-BE49-F238E27FC236}">
                <a16:creationId xmlns:a16="http://schemas.microsoft.com/office/drawing/2014/main" id="{AF0312F5-3D43-CA42-BCFF-706740FBBC15}"/>
              </a:ext>
            </a:extLst>
          </p:cNvPr>
          <p:cNvCxnSpPr>
            <a:cxnSpLocks/>
            <a:stCxn id="4" idx="3"/>
            <a:endCxn id="19" idx="1"/>
          </p:cNvCxnSpPr>
          <p:nvPr/>
        </p:nvCxnSpPr>
        <p:spPr>
          <a:xfrm flipV="1">
            <a:off x="4482634" y="2806794"/>
            <a:ext cx="4240689" cy="830234"/>
          </a:xfrm>
          <a:prstGeom prst="straightConnector1">
            <a:avLst/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" name="Graphic 16">
            <a:extLst>
              <a:ext uri="{FF2B5EF4-FFF2-40B4-BE49-F238E27FC236}">
                <a16:creationId xmlns:a16="http://schemas.microsoft.com/office/drawing/2014/main" id="{36DF3AC5-F0FB-4847-27BF-E75DF0A47B29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89528" y="1978641"/>
            <a:ext cx="1143021" cy="928369"/>
          </a:xfrm>
          <a:prstGeom prst="rect">
            <a:avLst/>
          </a:prstGeom>
        </p:spPr>
      </p:pic>
      <p:pic>
        <p:nvPicPr>
          <p:cNvPr id="18" name="Graphic 17">
            <a:extLst>
              <a:ext uri="{FF2B5EF4-FFF2-40B4-BE49-F238E27FC236}">
                <a16:creationId xmlns:a16="http://schemas.microsoft.com/office/drawing/2014/main" id="{0086360A-F34C-C019-9334-89DE3EABAF61}"/>
              </a:ext>
            </a:extLst>
          </p:cNvPr>
          <p:cNvPicPr>
            <a:picLocks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8863801" y="1602930"/>
            <a:ext cx="511806" cy="622686"/>
          </a:xfrm>
          <a:prstGeom prst="rect">
            <a:avLst/>
          </a:prstGeom>
        </p:spPr>
      </p:pic>
      <p:pic>
        <p:nvPicPr>
          <p:cNvPr id="19" name="Graphic 18">
            <a:extLst>
              <a:ext uri="{FF2B5EF4-FFF2-40B4-BE49-F238E27FC236}">
                <a16:creationId xmlns:a16="http://schemas.microsoft.com/office/drawing/2014/main" id="{44EEF6B1-3070-A469-8FFD-F21D9A64D99C}"/>
              </a:ext>
            </a:extLst>
          </p:cNvPr>
          <p:cNvPicPr>
            <a:picLocks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8723323" y="2495451"/>
            <a:ext cx="723051" cy="622686"/>
          </a:xfrm>
          <a:prstGeom prst="rect">
            <a:avLst/>
          </a:prstGeom>
        </p:spPr>
      </p:pic>
      <p:sp>
        <p:nvSpPr>
          <p:cNvPr id="20" name="TextBox 19">
            <a:extLst>
              <a:ext uri="{FF2B5EF4-FFF2-40B4-BE49-F238E27FC236}">
                <a16:creationId xmlns:a16="http://schemas.microsoft.com/office/drawing/2014/main" id="{8127BD0A-DDA8-C886-61E9-C44012BBEEFE}"/>
              </a:ext>
            </a:extLst>
          </p:cNvPr>
          <p:cNvSpPr txBox="1"/>
          <p:nvPr/>
        </p:nvSpPr>
        <p:spPr>
          <a:xfrm>
            <a:off x="9576337" y="1561864"/>
            <a:ext cx="991829" cy="365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Buyer A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D57ACC34-04C5-313A-3B7E-080DCF27B3C5}"/>
              </a:ext>
            </a:extLst>
          </p:cNvPr>
          <p:cNvSpPr txBox="1"/>
          <p:nvPr/>
        </p:nvSpPr>
        <p:spPr>
          <a:xfrm>
            <a:off x="6749342" y="2189776"/>
            <a:ext cx="10077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Report A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E5562D50-2B8D-0D23-7251-0388C2C8F138}"/>
              </a:ext>
            </a:extLst>
          </p:cNvPr>
          <p:cNvSpPr txBox="1"/>
          <p:nvPr/>
        </p:nvSpPr>
        <p:spPr>
          <a:xfrm>
            <a:off x="6749342" y="2775650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dirty="0"/>
              <a:t>Audit A</a:t>
            </a:r>
          </a:p>
        </p:txBody>
      </p:sp>
      <p:grpSp>
        <p:nvGrpSpPr>
          <p:cNvPr id="53" name="Group 52">
            <a:extLst>
              <a:ext uri="{FF2B5EF4-FFF2-40B4-BE49-F238E27FC236}">
                <a16:creationId xmlns:a16="http://schemas.microsoft.com/office/drawing/2014/main" id="{13041E5A-86FA-10CB-EDD4-98997F236252}"/>
              </a:ext>
            </a:extLst>
          </p:cNvPr>
          <p:cNvGrpSpPr/>
          <p:nvPr/>
        </p:nvGrpSpPr>
        <p:grpSpPr>
          <a:xfrm>
            <a:off x="4482634" y="3148972"/>
            <a:ext cx="6443659" cy="3291578"/>
            <a:chOff x="4482634" y="3148972"/>
            <a:chExt cx="6443659" cy="3291578"/>
          </a:xfrm>
        </p:grpSpPr>
        <p:pic>
          <p:nvPicPr>
            <p:cNvPr id="24" name="Graphic 23">
              <a:extLst>
                <a:ext uri="{FF2B5EF4-FFF2-40B4-BE49-F238E27FC236}">
                  <a16:creationId xmlns:a16="http://schemas.microsoft.com/office/drawing/2014/main" id="{FABD5515-F232-CD5E-2780-45473E86AA3E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83272" y="3565749"/>
              <a:ext cx="1143021" cy="928369"/>
            </a:xfrm>
            <a:prstGeom prst="rect">
              <a:avLst/>
            </a:prstGeom>
          </p:spPr>
        </p:pic>
        <p:pic>
          <p:nvPicPr>
            <p:cNvPr id="25" name="Graphic 24">
              <a:extLst>
                <a:ext uri="{FF2B5EF4-FFF2-40B4-BE49-F238E27FC236}">
                  <a16:creationId xmlns:a16="http://schemas.microsoft.com/office/drawing/2014/main" id="{E0220322-D15A-F2A8-B38F-988372FE0D9E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901337" y="3284177"/>
              <a:ext cx="511806" cy="622686"/>
            </a:xfrm>
            <a:prstGeom prst="rect">
              <a:avLst/>
            </a:prstGeom>
          </p:spPr>
        </p:pic>
        <p:pic>
          <p:nvPicPr>
            <p:cNvPr id="26" name="Graphic 25">
              <a:extLst>
                <a:ext uri="{FF2B5EF4-FFF2-40B4-BE49-F238E27FC236}">
                  <a16:creationId xmlns:a16="http://schemas.microsoft.com/office/drawing/2014/main" id="{2D51F6FC-46E9-32E9-F4A3-C3F09205877E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758179" y="4067136"/>
              <a:ext cx="723051" cy="622686"/>
            </a:xfrm>
            <a:prstGeom prst="rect">
              <a:avLst/>
            </a:prstGeom>
          </p:spPr>
        </p:pic>
        <p:sp>
          <p:nvSpPr>
            <p:cNvPr id="28" name="TextBox 27">
              <a:extLst>
                <a:ext uri="{FF2B5EF4-FFF2-40B4-BE49-F238E27FC236}">
                  <a16:creationId xmlns:a16="http://schemas.microsoft.com/office/drawing/2014/main" id="{A2DDBBCE-32A2-4EC1-5A2D-5C99B997A729}"/>
                </a:ext>
              </a:extLst>
            </p:cNvPr>
            <p:cNvSpPr txBox="1"/>
            <p:nvPr/>
          </p:nvSpPr>
          <p:spPr>
            <a:xfrm>
              <a:off x="9670081" y="3148972"/>
              <a:ext cx="114589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Buyer B</a:t>
              </a:r>
            </a:p>
          </p:txBody>
        </p:sp>
        <p:pic>
          <p:nvPicPr>
            <p:cNvPr id="29" name="Graphic 28">
              <a:extLst>
                <a:ext uri="{FF2B5EF4-FFF2-40B4-BE49-F238E27FC236}">
                  <a16:creationId xmlns:a16="http://schemas.microsoft.com/office/drawing/2014/main" id="{568356CE-C793-6E65-57CB-39A2A8A9E40A}"/>
                </a:ext>
              </a:extLst>
            </p:cNvPr>
            <p:cNvPicPr>
              <a:picLocks/>
            </p:cNvPicPr>
            <p:nvPr/>
          </p:nvPicPr>
          <p:blipFill>
            <a:blip r:embed="rId13">
              <a:extLst>
                <a:ext uri="{96DAC541-7B7A-43D3-8B79-37D633B846F1}">
                  <asvg:svgBlip xmlns:asvg="http://schemas.microsoft.com/office/drawing/2016/SVG/main" r:embed="rId14"/>
                </a:ext>
              </a:extLst>
            </a:blip>
            <a:stretch>
              <a:fillRect/>
            </a:stretch>
          </p:blipFill>
          <p:spPr>
            <a:xfrm>
              <a:off x="9783272" y="5316477"/>
              <a:ext cx="1143021" cy="928369"/>
            </a:xfrm>
            <a:prstGeom prst="rect">
              <a:avLst/>
            </a:prstGeom>
          </p:spPr>
        </p:pic>
        <p:pic>
          <p:nvPicPr>
            <p:cNvPr id="30" name="Graphic 29">
              <a:extLst>
                <a:ext uri="{FF2B5EF4-FFF2-40B4-BE49-F238E27FC236}">
                  <a16:creationId xmlns:a16="http://schemas.microsoft.com/office/drawing/2014/main" id="{C7F9C21F-6128-F42A-0A1A-74C73D624434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8901337" y="5034905"/>
              <a:ext cx="511806" cy="622686"/>
            </a:xfrm>
            <a:prstGeom prst="rect">
              <a:avLst/>
            </a:prstGeom>
          </p:spPr>
        </p:pic>
        <p:pic>
          <p:nvPicPr>
            <p:cNvPr id="31" name="Graphic 30">
              <a:extLst>
                <a:ext uri="{FF2B5EF4-FFF2-40B4-BE49-F238E27FC236}">
                  <a16:creationId xmlns:a16="http://schemas.microsoft.com/office/drawing/2014/main" id="{A0C22F95-195D-7936-9A8A-7ED9532009B4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8758179" y="5817864"/>
              <a:ext cx="723051" cy="622686"/>
            </a:xfrm>
            <a:prstGeom prst="rect">
              <a:avLst/>
            </a:prstGeom>
          </p:spPr>
        </p:pic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25042945-F36C-DEBB-69F8-FD15717E8F2D}"/>
                </a:ext>
              </a:extLst>
            </p:cNvPr>
            <p:cNvSpPr txBox="1"/>
            <p:nvPr/>
          </p:nvSpPr>
          <p:spPr>
            <a:xfrm>
              <a:off x="9670081" y="4899700"/>
              <a:ext cx="11426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sz="2400" dirty="0"/>
                <a:t>Buyer C</a:t>
              </a:r>
            </a:p>
          </p:txBody>
        </p:sp>
        <p:cxnSp>
          <p:nvCxnSpPr>
            <p:cNvPr id="33" name="Elbow Connector 17">
              <a:extLst>
                <a:ext uri="{FF2B5EF4-FFF2-40B4-BE49-F238E27FC236}">
                  <a16:creationId xmlns:a16="http://schemas.microsoft.com/office/drawing/2014/main" id="{33A04834-C66C-5260-1F69-B51FFCD29661}"/>
                </a:ext>
              </a:extLst>
            </p:cNvPr>
            <p:cNvCxnSpPr>
              <a:cxnSpLocks/>
              <a:stCxn id="4" idx="3"/>
              <a:endCxn id="25" idx="1"/>
            </p:cNvCxnSpPr>
            <p:nvPr/>
          </p:nvCxnSpPr>
          <p:spPr>
            <a:xfrm flipV="1">
              <a:off x="4482634" y="3595520"/>
              <a:ext cx="4418703" cy="41508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Elbow Connector 17">
              <a:extLst>
                <a:ext uri="{FF2B5EF4-FFF2-40B4-BE49-F238E27FC236}">
                  <a16:creationId xmlns:a16="http://schemas.microsoft.com/office/drawing/2014/main" id="{728C6A67-B11B-F0D0-C6B8-4B92D8A41A40}"/>
                </a:ext>
              </a:extLst>
            </p:cNvPr>
            <p:cNvCxnSpPr>
              <a:cxnSpLocks/>
              <a:stCxn id="4" idx="3"/>
              <a:endCxn id="26" idx="1"/>
            </p:cNvCxnSpPr>
            <p:nvPr/>
          </p:nvCxnSpPr>
          <p:spPr>
            <a:xfrm>
              <a:off x="4482634" y="3637028"/>
              <a:ext cx="4275545" cy="74145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Elbow Connector 17">
              <a:extLst>
                <a:ext uri="{FF2B5EF4-FFF2-40B4-BE49-F238E27FC236}">
                  <a16:creationId xmlns:a16="http://schemas.microsoft.com/office/drawing/2014/main" id="{25C2D931-F9C9-4734-7926-B40EF8BB1608}"/>
                </a:ext>
              </a:extLst>
            </p:cNvPr>
            <p:cNvCxnSpPr>
              <a:cxnSpLocks/>
              <a:stCxn id="4" idx="3"/>
              <a:endCxn id="30" idx="1"/>
            </p:cNvCxnSpPr>
            <p:nvPr/>
          </p:nvCxnSpPr>
          <p:spPr>
            <a:xfrm>
              <a:off x="4482634" y="3637028"/>
              <a:ext cx="4418703" cy="1709220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Elbow Connector 17">
              <a:extLst>
                <a:ext uri="{FF2B5EF4-FFF2-40B4-BE49-F238E27FC236}">
                  <a16:creationId xmlns:a16="http://schemas.microsoft.com/office/drawing/2014/main" id="{57656EFB-643E-E500-65B4-BB83D054B98B}"/>
                </a:ext>
              </a:extLst>
            </p:cNvPr>
            <p:cNvCxnSpPr>
              <a:cxnSpLocks/>
              <a:stCxn id="4" idx="3"/>
              <a:endCxn id="31" idx="1"/>
            </p:cNvCxnSpPr>
            <p:nvPr/>
          </p:nvCxnSpPr>
          <p:spPr>
            <a:xfrm>
              <a:off x="4482634" y="3637028"/>
              <a:ext cx="4275545" cy="2492179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B97EE017-B228-D1FB-5AA9-95F110DABD39}"/>
                </a:ext>
              </a:extLst>
            </p:cNvPr>
            <p:cNvSpPr txBox="1"/>
            <p:nvPr/>
          </p:nvSpPr>
          <p:spPr>
            <a:xfrm>
              <a:off x="6845970" y="3302858"/>
              <a:ext cx="9997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Report B</a:t>
              </a:r>
            </a:p>
          </p:txBody>
        </p: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B27502D3-CE8E-4059-99CE-BC63AB6D376D}"/>
                </a:ext>
              </a:extLst>
            </p:cNvPr>
            <p:cNvSpPr txBox="1"/>
            <p:nvPr/>
          </p:nvSpPr>
          <p:spPr>
            <a:xfrm>
              <a:off x="6845970" y="3774474"/>
              <a:ext cx="869149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Audit B</a:t>
              </a:r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06C6F96D-C0C8-A4DD-7DCF-10BAF0F92293}"/>
                </a:ext>
              </a:extLst>
            </p:cNvPr>
            <p:cNvSpPr txBox="1"/>
            <p:nvPr/>
          </p:nvSpPr>
          <p:spPr>
            <a:xfrm>
              <a:off x="6845970" y="4321625"/>
              <a:ext cx="99815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Report C</a:t>
              </a:r>
            </a:p>
          </p:txBody>
        </p: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F5BD366E-D600-D35F-9214-36536E5382C6}"/>
                </a:ext>
              </a:extLst>
            </p:cNvPr>
            <p:cNvSpPr txBox="1"/>
            <p:nvPr/>
          </p:nvSpPr>
          <p:spPr>
            <a:xfrm>
              <a:off x="6845970" y="4781686"/>
              <a:ext cx="8675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AU" dirty="0"/>
                <a:t>Audit C</a:t>
              </a:r>
            </a:p>
          </p:txBody>
        </p:sp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29755DAC-AD5A-E5AE-7E94-84844932DDAA}"/>
              </a:ext>
            </a:extLst>
          </p:cNvPr>
          <p:cNvSpPr txBox="1"/>
          <p:nvPr/>
        </p:nvSpPr>
        <p:spPr>
          <a:xfrm>
            <a:off x="2384867" y="4874877"/>
            <a:ext cx="358308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>
                    <a:lumMod val="50000"/>
                  </a:schemeClr>
                </a:solidFill>
              </a:rPr>
              <a:t>Many suppliers report dozens of overlapping reporting &amp; audit requirements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6393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25583D5-A61C-6484-6060-D29E459AF53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963BAD72-56FB-45F1-0AC6-D95B91FD3F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The solution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is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a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protocol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, not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another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platform 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BE26A915-A158-6525-3BBA-FCF7E7AD83E6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3A7124DE-9F6C-EA69-57A5-12DFF124F2E8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A4EA2608-F5F9-CD7B-217B-C1147231AF29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67DE7058-B718-9850-A12F-6A033339EAC4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D8D4CE74-9BB7-E70C-B586-39A25F91A8F0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D509D299-874D-CB65-B87E-7918FC20E38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797328D0-5107-5ADF-061E-34DFA7E2009C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AD406A63-9F94-A9C0-34C8-38EC8A6AD412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8ED5972B-95AA-73E7-ED19-7BECEBB16F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Graphic 3">
            <a:extLst>
              <a:ext uri="{FF2B5EF4-FFF2-40B4-BE49-F238E27FC236}">
                <a16:creationId xmlns:a16="http://schemas.microsoft.com/office/drawing/2014/main" id="{8BE7B148-D0BD-4A2C-508F-0D3837A2C47A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997683" y="3963587"/>
            <a:ext cx="779290" cy="785812"/>
          </a:xfrm>
          <a:prstGeom prst="rect">
            <a:avLst/>
          </a:prstGeom>
        </p:spPr>
      </p:pic>
      <p:pic>
        <p:nvPicPr>
          <p:cNvPr id="5" name="Graphic 4">
            <a:extLst>
              <a:ext uri="{FF2B5EF4-FFF2-40B4-BE49-F238E27FC236}">
                <a16:creationId xmlns:a16="http://schemas.microsoft.com/office/drawing/2014/main" id="{254DB73C-A29F-8383-DB5B-CBDB10F6294A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2971425" y="3695097"/>
            <a:ext cx="843544" cy="112871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5EF7D0E-6D68-698C-2A4B-E3CE12EB5F9A}"/>
              </a:ext>
            </a:extLst>
          </p:cNvPr>
          <p:cNvSpPr txBox="1"/>
          <p:nvPr/>
        </p:nvSpPr>
        <p:spPr>
          <a:xfrm>
            <a:off x="2324783" y="3233432"/>
            <a:ext cx="121379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Supplier</a:t>
            </a:r>
          </a:p>
        </p:txBody>
      </p:sp>
      <p:pic>
        <p:nvPicPr>
          <p:cNvPr id="8" name="Graphic 7">
            <a:extLst>
              <a:ext uri="{FF2B5EF4-FFF2-40B4-BE49-F238E27FC236}">
                <a16:creationId xmlns:a16="http://schemas.microsoft.com/office/drawing/2014/main" id="{2578A923-6C21-ED02-7F76-176495F9CF4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41084" y="2035425"/>
            <a:ext cx="1143021" cy="928369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22D04B77-2642-DA10-83F2-EDC8720E0931}"/>
              </a:ext>
            </a:extLst>
          </p:cNvPr>
          <p:cNvSpPr txBox="1"/>
          <p:nvPr/>
        </p:nvSpPr>
        <p:spPr>
          <a:xfrm>
            <a:off x="9527893" y="1618648"/>
            <a:ext cx="991829" cy="3658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Buyer A</a:t>
            </a:r>
          </a:p>
        </p:txBody>
      </p:sp>
      <p:pic>
        <p:nvPicPr>
          <p:cNvPr id="16" name="Graphic 15">
            <a:extLst>
              <a:ext uri="{FF2B5EF4-FFF2-40B4-BE49-F238E27FC236}">
                <a16:creationId xmlns:a16="http://schemas.microsoft.com/office/drawing/2014/main" id="{50A90A7D-ABE5-93E2-88A3-58667C2C6785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9028" y="3801590"/>
            <a:ext cx="1143021" cy="928369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704A25CE-138E-5BB9-0897-961546E6CBDE}"/>
              </a:ext>
            </a:extLst>
          </p:cNvPr>
          <p:cNvSpPr txBox="1"/>
          <p:nvPr/>
        </p:nvSpPr>
        <p:spPr>
          <a:xfrm>
            <a:off x="9585837" y="3384813"/>
            <a:ext cx="11458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Buyer B</a:t>
            </a:r>
          </a:p>
        </p:txBody>
      </p:sp>
      <p:pic>
        <p:nvPicPr>
          <p:cNvPr id="18" name="Graphic 17">
            <a:extLst>
              <a:ext uri="{FF2B5EF4-FFF2-40B4-BE49-F238E27FC236}">
                <a16:creationId xmlns:a16="http://schemas.microsoft.com/office/drawing/2014/main" id="{13E92890-9048-7C8D-5CA0-A572ACC3955B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9699028" y="5552318"/>
            <a:ext cx="1143021" cy="928369"/>
          </a:xfrm>
          <a:prstGeom prst="rect">
            <a:avLst/>
          </a:prstGeom>
        </p:spPr>
      </p:pic>
      <p:sp>
        <p:nvSpPr>
          <p:cNvPr id="19" name="TextBox 18">
            <a:extLst>
              <a:ext uri="{FF2B5EF4-FFF2-40B4-BE49-F238E27FC236}">
                <a16:creationId xmlns:a16="http://schemas.microsoft.com/office/drawing/2014/main" id="{3B8F8918-8C99-457C-DE7F-22491D57C26C}"/>
              </a:ext>
            </a:extLst>
          </p:cNvPr>
          <p:cNvSpPr txBox="1"/>
          <p:nvPr/>
        </p:nvSpPr>
        <p:spPr>
          <a:xfrm>
            <a:off x="9585837" y="5135541"/>
            <a:ext cx="11426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Buyer C</a:t>
            </a:r>
          </a:p>
        </p:txBody>
      </p:sp>
      <p:sp>
        <p:nvSpPr>
          <p:cNvPr id="26" name="Rounded Rectangle 25">
            <a:extLst>
              <a:ext uri="{FF2B5EF4-FFF2-40B4-BE49-F238E27FC236}">
                <a16:creationId xmlns:a16="http://schemas.microsoft.com/office/drawing/2014/main" id="{FF060820-F25E-F3F6-FE33-384B267D659A}"/>
              </a:ext>
            </a:extLst>
          </p:cNvPr>
          <p:cNvSpPr/>
          <p:nvPr/>
        </p:nvSpPr>
        <p:spPr>
          <a:xfrm>
            <a:off x="5149736" y="4047090"/>
            <a:ext cx="2301842" cy="3308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Product Passport</a:t>
            </a:r>
          </a:p>
        </p:txBody>
      </p:sp>
      <p:sp>
        <p:nvSpPr>
          <p:cNvPr id="28" name="Rounded Rectangle 27">
            <a:extLst>
              <a:ext uri="{FF2B5EF4-FFF2-40B4-BE49-F238E27FC236}">
                <a16:creationId xmlns:a16="http://schemas.microsoft.com/office/drawing/2014/main" id="{3346AAFE-731F-91CE-9512-612CA5260219}"/>
              </a:ext>
            </a:extLst>
          </p:cNvPr>
          <p:cNvSpPr/>
          <p:nvPr/>
        </p:nvSpPr>
        <p:spPr>
          <a:xfrm>
            <a:off x="5149736" y="4448863"/>
            <a:ext cx="2311174" cy="330812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Facility Record</a:t>
            </a:r>
          </a:p>
        </p:txBody>
      </p:sp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813C5F1E-8298-B737-0163-D114F97DEB38}"/>
              </a:ext>
            </a:extLst>
          </p:cNvPr>
          <p:cNvSpPr/>
          <p:nvPr/>
        </p:nvSpPr>
        <p:spPr>
          <a:xfrm>
            <a:off x="5149736" y="5273310"/>
            <a:ext cx="2301843" cy="330812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Traceability Event</a:t>
            </a:r>
          </a:p>
        </p:txBody>
      </p:sp>
      <p:sp>
        <p:nvSpPr>
          <p:cNvPr id="30" name="Rounded Rectangle 29">
            <a:extLst>
              <a:ext uri="{FF2B5EF4-FFF2-40B4-BE49-F238E27FC236}">
                <a16:creationId xmlns:a16="http://schemas.microsoft.com/office/drawing/2014/main" id="{C953B6BE-7D43-5EA7-9F10-BE508B32ABC9}"/>
              </a:ext>
            </a:extLst>
          </p:cNvPr>
          <p:cNvSpPr/>
          <p:nvPr/>
        </p:nvSpPr>
        <p:spPr>
          <a:xfrm>
            <a:off x="5149736" y="4853885"/>
            <a:ext cx="2311174" cy="330812"/>
          </a:xfrm>
          <a:prstGeom prst="roundRect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Conformity Credential</a:t>
            </a:r>
          </a:p>
        </p:txBody>
      </p:sp>
      <p:grpSp>
        <p:nvGrpSpPr>
          <p:cNvPr id="48" name="Group 47">
            <a:extLst>
              <a:ext uri="{FF2B5EF4-FFF2-40B4-BE49-F238E27FC236}">
                <a16:creationId xmlns:a16="http://schemas.microsoft.com/office/drawing/2014/main" id="{FC5152C0-38AB-D2DF-CB53-125498771FF4}"/>
              </a:ext>
            </a:extLst>
          </p:cNvPr>
          <p:cNvGrpSpPr/>
          <p:nvPr/>
        </p:nvGrpSpPr>
        <p:grpSpPr>
          <a:xfrm>
            <a:off x="3715399" y="2349284"/>
            <a:ext cx="5983629" cy="3820337"/>
            <a:chOff x="3715399" y="2349284"/>
            <a:chExt cx="5983629" cy="3820337"/>
          </a:xfrm>
        </p:grpSpPr>
        <p:cxnSp>
          <p:nvCxnSpPr>
            <p:cNvPr id="21" name="Elbow Connector 17">
              <a:extLst>
                <a:ext uri="{FF2B5EF4-FFF2-40B4-BE49-F238E27FC236}">
                  <a16:creationId xmlns:a16="http://schemas.microsoft.com/office/drawing/2014/main" id="{F8E6DD98-79ED-6A24-5EE8-F3E245BDEFEA}"/>
                </a:ext>
              </a:extLst>
            </p:cNvPr>
            <p:cNvCxnSpPr>
              <a:cxnSpLocks/>
              <a:stCxn id="31" idx="3"/>
              <a:endCxn id="8" idx="1"/>
            </p:cNvCxnSpPr>
            <p:nvPr/>
          </p:nvCxnSpPr>
          <p:spPr>
            <a:xfrm flipV="1">
              <a:off x="7623000" y="2499610"/>
              <a:ext cx="2018084" cy="1759843"/>
            </a:xfrm>
            <a:prstGeom prst="bentConnector3">
              <a:avLst>
                <a:gd name="adj1" fmla="val 65954"/>
              </a:avLst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Elbow Connector 17">
              <a:extLst>
                <a:ext uri="{FF2B5EF4-FFF2-40B4-BE49-F238E27FC236}">
                  <a16:creationId xmlns:a16="http://schemas.microsoft.com/office/drawing/2014/main" id="{82114A04-C3A0-2ACE-4DB0-191F6E684D79}"/>
                </a:ext>
              </a:extLst>
            </p:cNvPr>
            <p:cNvCxnSpPr>
              <a:cxnSpLocks/>
              <a:stCxn id="31" idx="3"/>
              <a:endCxn id="16" idx="1"/>
            </p:cNvCxnSpPr>
            <p:nvPr/>
          </p:nvCxnSpPr>
          <p:spPr>
            <a:xfrm>
              <a:off x="7623000" y="4259453"/>
              <a:ext cx="2076028" cy="6322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Elbow Connector 17">
              <a:extLst>
                <a:ext uri="{FF2B5EF4-FFF2-40B4-BE49-F238E27FC236}">
                  <a16:creationId xmlns:a16="http://schemas.microsoft.com/office/drawing/2014/main" id="{3E16C930-AEE9-1D1B-0894-292E29EF975F}"/>
                </a:ext>
              </a:extLst>
            </p:cNvPr>
            <p:cNvCxnSpPr>
              <a:cxnSpLocks/>
              <a:stCxn id="31" idx="3"/>
              <a:endCxn id="18" idx="1"/>
            </p:cNvCxnSpPr>
            <p:nvPr/>
          </p:nvCxnSpPr>
          <p:spPr>
            <a:xfrm>
              <a:off x="7623000" y="4259453"/>
              <a:ext cx="2076028" cy="1757050"/>
            </a:xfrm>
            <a:prstGeom prst="bentConnector3">
              <a:avLst>
                <a:gd name="adj1" fmla="val 63648"/>
              </a:avLst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BCA48445-E253-0265-CD7A-AD3A2E740DD9}"/>
                </a:ext>
              </a:extLst>
            </p:cNvPr>
            <p:cNvSpPr txBox="1"/>
            <p:nvPr/>
          </p:nvSpPr>
          <p:spPr>
            <a:xfrm>
              <a:off x="3715399" y="4341591"/>
              <a:ext cx="1258025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Publish once</a:t>
              </a:r>
            </a:p>
          </p:txBody>
        </p:sp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4FCC8F67-F625-EF4B-AC61-320F84B33302}"/>
                </a:ext>
              </a:extLst>
            </p:cNvPr>
            <p:cNvSpPr txBox="1"/>
            <p:nvPr/>
          </p:nvSpPr>
          <p:spPr>
            <a:xfrm>
              <a:off x="4873854" y="3299793"/>
              <a:ext cx="2749146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2000" b="1" dirty="0">
                  <a:solidFill>
                    <a:schemeClr val="accent1">
                      <a:lumMod val="50000"/>
                    </a:schemeClr>
                  </a:solidFill>
                </a:rPr>
                <a:t>United Nations Transparency Protocol</a:t>
              </a:r>
            </a:p>
          </p:txBody>
        </p:sp>
        <p:pic>
          <p:nvPicPr>
            <p:cNvPr id="25" name="Picture 2">
              <a:extLst>
                <a:ext uri="{FF2B5EF4-FFF2-40B4-BE49-F238E27FC236}">
                  <a16:creationId xmlns:a16="http://schemas.microsoft.com/office/drawing/2014/main" id="{97E9110B-610D-23FA-8815-2C723829C707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800290" y="2509618"/>
              <a:ext cx="980932" cy="83500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1" name="Rounded Rectangle 30">
              <a:extLst>
                <a:ext uri="{FF2B5EF4-FFF2-40B4-BE49-F238E27FC236}">
                  <a16:creationId xmlns:a16="http://schemas.microsoft.com/office/drawing/2014/main" id="{D731A936-CE8E-70C2-81C2-BAFC798C4BBC}"/>
                </a:ext>
              </a:extLst>
            </p:cNvPr>
            <p:cNvSpPr/>
            <p:nvPr/>
          </p:nvSpPr>
          <p:spPr>
            <a:xfrm>
              <a:off x="4959201" y="2349284"/>
              <a:ext cx="2663799" cy="3820337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/>
            </a:p>
          </p:txBody>
        </p:sp>
        <p:cxnSp>
          <p:nvCxnSpPr>
            <p:cNvPr id="32" name="Elbow Connector 17">
              <a:extLst>
                <a:ext uri="{FF2B5EF4-FFF2-40B4-BE49-F238E27FC236}">
                  <a16:creationId xmlns:a16="http://schemas.microsoft.com/office/drawing/2014/main" id="{4C4FC90C-4FCC-ED39-D429-F0AEA897CD38}"/>
                </a:ext>
              </a:extLst>
            </p:cNvPr>
            <p:cNvCxnSpPr>
              <a:cxnSpLocks/>
              <a:stCxn id="5" idx="3"/>
              <a:endCxn id="31" idx="1"/>
            </p:cNvCxnSpPr>
            <p:nvPr/>
          </p:nvCxnSpPr>
          <p:spPr>
            <a:xfrm flipV="1">
              <a:off x="3814969" y="4259453"/>
              <a:ext cx="1144232" cy="1"/>
            </a:xfrm>
            <a:prstGeom prst="straightConnector1">
              <a:avLst/>
            </a:prstGeom>
            <a:ln w="28575">
              <a:solidFill>
                <a:schemeClr val="accent1"/>
              </a:solidFill>
              <a:headEnd type="none" w="med" len="med"/>
              <a:tailEnd type="arrow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7EBF6791-D875-A150-F084-49BDCF684F08}"/>
                </a:ext>
              </a:extLst>
            </p:cNvPr>
            <p:cNvSpPr txBox="1"/>
            <p:nvPr/>
          </p:nvSpPr>
          <p:spPr>
            <a:xfrm>
              <a:off x="7708347" y="4310533"/>
              <a:ext cx="1143022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Discover &amp; reuse</a:t>
              </a:r>
            </a:p>
          </p:txBody>
        </p:sp>
      </p:grpSp>
      <p:sp>
        <p:nvSpPr>
          <p:cNvPr id="35" name="Rounded Rectangle 34">
            <a:extLst>
              <a:ext uri="{FF2B5EF4-FFF2-40B4-BE49-F238E27FC236}">
                <a16:creationId xmlns:a16="http://schemas.microsoft.com/office/drawing/2014/main" id="{10021006-8288-F3E8-93DA-8D084FF791B9}"/>
              </a:ext>
            </a:extLst>
          </p:cNvPr>
          <p:cNvSpPr/>
          <p:nvPr/>
        </p:nvSpPr>
        <p:spPr>
          <a:xfrm>
            <a:off x="5149736" y="5703963"/>
            <a:ext cx="2311174" cy="330812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/>
              <a:t>Identity Anchor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7848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8" grpId="0" animBg="1"/>
      <p:bldP spid="29" grpId="0" animBg="1"/>
      <p:bldP spid="30" grpId="0" animBg="1"/>
      <p:bldP spid="3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58782F6-B23F-8522-03E9-5DF0E82363A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itle 8">
            <a:extLst>
              <a:ext uri="{FF2B5EF4-FFF2-40B4-BE49-F238E27FC236}">
                <a16:creationId xmlns:a16="http://schemas.microsoft.com/office/drawing/2014/main" id="{687716B7-3225-8181-4341-AE04B6D11EE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56897" y="0"/>
            <a:ext cx="10334187" cy="1548446"/>
          </a:xfrm>
          <a:solidFill>
            <a:srgbClr val="F5F5F5"/>
          </a:solidFill>
        </p:spPr>
        <p:txBody>
          <a:bodyPr>
            <a:normAutofit/>
          </a:bodyPr>
          <a:lstStyle/>
          <a:p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That automates compliance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assessment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using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fr-CH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verifiable</a:t>
            </a:r>
            <a:r>
              <a:rPr lang="fr-CH" sz="3200" b="1" dirty="0">
                <a:latin typeface="Arial" panose="020B0604020202020204" pitchFamily="34" charset="0"/>
                <a:cs typeface="Arial" panose="020B0604020202020204" pitchFamily="34" charset="0"/>
              </a:rPr>
              <a:t> data </a:t>
            </a:r>
            <a:endParaRPr lang="fr-CH" sz="3200" dirty="0">
              <a:solidFill>
                <a:srgbClr val="009EDA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A35A13BC-026D-FB9D-1CB0-F2F98FA8936B}"/>
              </a:ext>
            </a:extLst>
          </p:cNvPr>
          <p:cNvGrpSpPr/>
          <p:nvPr/>
        </p:nvGrpSpPr>
        <p:grpSpPr>
          <a:xfrm>
            <a:off x="0" y="0"/>
            <a:ext cx="1657978" cy="6858000"/>
            <a:chOff x="0" y="0"/>
            <a:chExt cx="1657978" cy="6858000"/>
          </a:xfrm>
        </p:grpSpPr>
        <p:grpSp>
          <p:nvGrpSpPr>
            <p:cNvPr id="3" name="Group 2">
              <a:extLst>
                <a:ext uri="{FF2B5EF4-FFF2-40B4-BE49-F238E27FC236}">
                  <a16:creationId xmlns:a16="http://schemas.microsoft.com/office/drawing/2014/main" id="{4730296D-AA1A-17CF-1C36-D5AFA9E5E5FD}"/>
                </a:ext>
              </a:extLst>
            </p:cNvPr>
            <p:cNvGrpSpPr/>
            <p:nvPr/>
          </p:nvGrpSpPr>
          <p:grpSpPr>
            <a:xfrm>
              <a:off x="0" y="0"/>
              <a:ext cx="1657978" cy="6858000"/>
              <a:chOff x="0" y="0"/>
              <a:chExt cx="1657978" cy="6858000"/>
            </a:xfrm>
          </p:grpSpPr>
          <p:grpSp>
            <p:nvGrpSpPr>
              <p:cNvPr id="9" name="Group 8">
                <a:extLst>
                  <a:ext uri="{FF2B5EF4-FFF2-40B4-BE49-F238E27FC236}">
                    <a16:creationId xmlns:a16="http://schemas.microsoft.com/office/drawing/2014/main" id="{19F0F65B-2E45-76D9-C532-05B300DB347F}"/>
                  </a:ext>
                </a:extLst>
              </p:cNvPr>
              <p:cNvGrpSpPr/>
              <p:nvPr/>
            </p:nvGrpSpPr>
            <p:grpSpPr>
              <a:xfrm>
                <a:off x="0" y="0"/>
                <a:ext cx="1657978" cy="6858000"/>
                <a:chOff x="-4" y="0"/>
                <a:chExt cx="1657978" cy="6858000"/>
              </a:xfrm>
            </p:grpSpPr>
            <p:sp>
              <p:nvSpPr>
                <p:cNvPr id="13" name="Rectangle 12">
                  <a:extLst>
                    <a:ext uri="{FF2B5EF4-FFF2-40B4-BE49-F238E27FC236}">
                      <a16:creationId xmlns:a16="http://schemas.microsoft.com/office/drawing/2014/main" id="{3F077E42-C9D3-EB34-B1D2-476646F10553}"/>
                    </a:ext>
                  </a:extLst>
                </p:cNvPr>
                <p:cNvSpPr/>
                <p:nvPr/>
              </p:nvSpPr>
              <p:spPr>
                <a:xfrm>
                  <a:off x="-3" y="0"/>
                  <a:ext cx="1657977" cy="1548445"/>
                </a:xfrm>
                <a:prstGeom prst="rect">
                  <a:avLst/>
                </a:prstGeom>
                <a:solidFill>
                  <a:srgbClr val="F5F5F5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  <p:sp>
              <p:nvSpPr>
                <p:cNvPr id="14" name="Rectangle 13">
                  <a:extLst>
                    <a:ext uri="{FF2B5EF4-FFF2-40B4-BE49-F238E27FC236}">
                      <a16:creationId xmlns:a16="http://schemas.microsoft.com/office/drawing/2014/main" id="{34CA0AC2-67B0-76BF-12BD-3145BE1DB98D}"/>
                    </a:ext>
                  </a:extLst>
                </p:cNvPr>
                <p:cNvSpPr/>
                <p:nvPr/>
              </p:nvSpPr>
              <p:spPr>
                <a:xfrm>
                  <a:off x="-4" y="1618648"/>
                  <a:ext cx="1657977" cy="5239352"/>
                </a:xfrm>
                <a:prstGeom prst="rect">
                  <a:avLst/>
                </a:prstGeom>
                <a:solidFill>
                  <a:srgbClr val="189AD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fr-CH"/>
                </a:p>
              </p:txBody>
            </p:sp>
          </p:grpSp>
          <p:pic>
            <p:nvPicPr>
              <p:cNvPr id="10" name="Picture 9" descr="A screen shot of a computer screen&#10;&#10;AI-generated content may be incorrect.">
                <a:extLst>
                  <a:ext uri="{FF2B5EF4-FFF2-40B4-BE49-F238E27FC236}">
                    <a16:creationId xmlns:a16="http://schemas.microsoft.com/office/drawing/2014/main" id="{40252727-100D-CEF5-9813-7637CE716DF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30785" y="183519"/>
                <a:ext cx="1199288" cy="1200502"/>
              </a:xfrm>
              <a:prstGeom prst="rect">
                <a:avLst/>
              </a:prstGeom>
            </p:spPr>
          </p:pic>
          <p:pic>
            <p:nvPicPr>
              <p:cNvPr id="11" name="Picture 10">
                <a:extLst>
                  <a:ext uri="{FF2B5EF4-FFF2-40B4-BE49-F238E27FC236}">
                    <a16:creationId xmlns:a16="http://schemas.microsoft.com/office/drawing/2014/main" id="{EE352381-24B2-E6AB-9F00-F445EC6D0EA1}"/>
                  </a:ext>
                </a:extLst>
              </p:cNvPr>
              <p:cNvPicPr>
                <a:picLocks noChangeAspect="1" noChangeArrowheads="1"/>
              </p:cNvPicPr>
              <p:nvPr/>
            </p:nvPicPr>
            <p:blipFill>
              <a:blip r:embed="rId5">
                <a:biLevel thresh="25000"/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/>
            </p:blipFill>
            <p:spPr bwMode="auto">
              <a:xfrm>
                <a:off x="202405" y="6248666"/>
                <a:ext cx="1253166" cy="383647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12" name="Picture 11" descr="A black background with a black square&#10;&#10;AI-generated content may be incorrect.">
                <a:extLst>
                  <a:ext uri="{FF2B5EF4-FFF2-40B4-BE49-F238E27FC236}">
                    <a16:creationId xmlns:a16="http://schemas.microsoft.com/office/drawing/2014/main" id="{17661116-2055-92E5-B25C-F1FF6B955A5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brightnessContrast bright="100000"/>
                        </a14:imgEffect>
                      </a14:imgLayer>
                    </a14:imgProps>
                  </a:ex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178286" y="1801763"/>
                <a:ext cx="1301404" cy="293774"/>
              </a:xfrm>
              <a:prstGeom prst="rect">
                <a:avLst/>
              </a:prstGeom>
            </p:spPr>
          </p:pic>
        </p:grpSp>
        <p:pic>
          <p:nvPicPr>
            <p:cNvPr id="6" name="Picture 5" descr="A white lines on a black background&#10;&#10;AI-generated content may be incorrect.">
              <a:extLst>
                <a:ext uri="{FF2B5EF4-FFF2-40B4-BE49-F238E27FC236}">
                  <a16:creationId xmlns:a16="http://schemas.microsoft.com/office/drawing/2014/main" id="{2045E6F2-79E7-F2F7-BB90-B8A38F4B3D1E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alphaModFix amt="2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-942738" y="3682820"/>
              <a:ext cx="3543451" cy="978563"/>
            </a:xfrm>
            <a:prstGeom prst="rect">
              <a:avLst/>
            </a:prstGeom>
          </p:spPr>
        </p:pic>
      </p:grpSp>
      <p:pic>
        <p:nvPicPr>
          <p:cNvPr id="4" name="Picture 3" descr="image.png">
            <a:extLst>
              <a:ext uri="{FF2B5EF4-FFF2-40B4-BE49-F238E27FC236}">
                <a16:creationId xmlns:a16="http://schemas.microsoft.com/office/drawing/2014/main" id="{BA3947F3-677B-4C8C-60C3-E2C3A09C8AB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52222" y="6717865"/>
            <a:ext cx="719358" cy="210338"/>
          </a:xfrm>
          <a:prstGeom prst="rect">
            <a:avLst/>
          </a:prstGeom>
        </p:spPr>
      </p:pic>
      <p:cxnSp>
        <p:nvCxnSpPr>
          <p:cNvPr id="5" name="Elbow Connector 17">
            <a:extLst>
              <a:ext uri="{FF2B5EF4-FFF2-40B4-BE49-F238E27FC236}">
                <a16:creationId xmlns:a16="http://schemas.microsoft.com/office/drawing/2014/main" id="{E2455171-A238-E226-2B55-6C1178583833}"/>
              </a:ext>
            </a:extLst>
          </p:cNvPr>
          <p:cNvCxnSpPr>
            <a:cxnSpLocks/>
            <a:stCxn id="25" idx="3"/>
            <a:endCxn id="16" idx="1"/>
          </p:cNvCxnSpPr>
          <p:nvPr/>
        </p:nvCxnSpPr>
        <p:spPr>
          <a:xfrm>
            <a:off x="5290204" y="2509752"/>
            <a:ext cx="3674978" cy="1173927"/>
          </a:xfrm>
          <a:prstGeom prst="bentConnector3">
            <a:avLst>
              <a:gd name="adj1" fmla="val 30375"/>
            </a:avLst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Graphic 6">
            <a:extLst>
              <a:ext uri="{FF2B5EF4-FFF2-40B4-BE49-F238E27FC236}">
                <a16:creationId xmlns:a16="http://schemas.microsoft.com/office/drawing/2014/main" id="{103C9CF8-F9CA-F76F-CAED-62CD577E5FA5}"/>
              </a:ext>
            </a:extLst>
          </p:cNvPr>
          <p:cNvPicPr>
            <a:picLocks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0213839" y="3204306"/>
            <a:ext cx="1113924" cy="86411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77C95111-07DF-E5E5-68A9-2A21435E678C}"/>
              </a:ext>
            </a:extLst>
          </p:cNvPr>
          <p:cNvSpPr txBox="1"/>
          <p:nvPr/>
        </p:nvSpPr>
        <p:spPr>
          <a:xfrm>
            <a:off x="9651385" y="2657135"/>
            <a:ext cx="887077" cy="429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Buyer</a:t>
            </a:r>
          </a:p>
        </p:txBody>
      </p:sp>
      <p:cxnSp>
        <p:nvCxnSpPr>
          <p:cNvPr id="15" name="Elbow Connector 14">
            <a:extLst>
              <a:ext uri="{FF2B5EF4-FFF2-40B4-BE49-F238E27FC236}">
                <a16:creationId xmlns:a16="http://schemas.microsoft.com/office/drawing/2014/main" id="{6DA6A96E-75B0-3451-6943-64E179854761}"/>
              </a:ext>
            </a:extLst>
          </p:cNvPr>
          <p:cNvCxnSpPr>
            <a:cxnSpLocks/>
            <a:stCxn id="36" idx="3"/>
            <a:endCxn id="16" idx="1"/>
          </p:cNvCxnSpPr>
          <p:nvPr/>
        </p:nvCxnSpPr>
        <p:spPr>
          <a:xfrm flipV="1">
            <a:off x="5290204" y="3683679"/>
            <a:ext cx="3674978" cy="516835"/>
          </a:xfrm>
          <a:prstGeom prst="bentConnector3">
            <a:avLst>
              <a:gd name="adj1" fmla="val 30726"/>
            </a:avLst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6" name="Graphic 15">
            <a:extLst>
              <a:ext uri="{FF2B5EF4-FFF2-40B4-BE49-F238E27FC236}">
                <a16:creationId xmlns:a16="http://schemas.microsoft.com/office/drawing/2014/main" id="{CDE9E31C-9BF3-386D-C852-EA5CCD0942B2}"/>
              </a:ext>
            </a:extLst>
          </p:cNvPr>
          <p:cNvPicPr>
            <a:picLocks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965182" y="3190053"/>
            <a:ext cx="1129743" cy="987251"/>
          </a:xfrm>
          <a:prstGeom prst="rect">
            <a:avLst/>
          </a:prstGeom>
        </p:spPr>
      </p:pic>
      <p:pic>
        <p:nvPicPr>
          <p:cNvPr id="17" name="Graphic 16">
            <a:extLst>
              <a:ext uri="{FF2B5EF4-FFF2-40B4-BE49-F238E27FC236}">
                <a16:creationId xmlns:a16="http://schemas.microsoft.com/office/drawing/2014/main" id="{CF9F551F-5FC6-4300-81BF-C7AB5E0DF668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78883" y="2315430"/>
            <a:ext cx="708825" cy="927702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A1259126-211A-2B5C-0A90-8681BBD1328C}"/>
              </a:ext>
            </a:extLst>
          </p:cNvPr>
          <p:cNvSpPr txBox="1"/>
          <p:nvPr/>
        </p:nvSpPr>
        <p:spPr>
          <a:xfrm>
            <a:off x="2071748" y="1925040"/>
            <a:ext cx="1423473" cy="3907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Supplier A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810C0CA1-C0A8-286D-8441-5C5BAC2AE174}"/>
              </a:ext>
            </a:extLst>
          </p:cNvPr>
          <p:cNvGrpSpPr/>
          <p:nvPr/>
        </p:nvGrpSpPr>
        <p:grpSpPr>
          <a:xfrm>
            <a:off x="3664280" y="1815198"/>
            <a:ext cx="1625924" cy="1389108"/>
            <a:chOff x="4356251" y="2471972"/>
            <a:chExt cx="1958823" cy="179156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DF9C65E9-F744-7064-C4A3-188AFB3B9CFF}"/>
                </a:ext>
              </a:extLst>
            </p:cNvPr>
            <p:cNvSpPr txBox="1"/>
            <p:nvPr/>
          </p:nvSpPr>
          <p:spPr>
            <a:xfrm>
              <a:off x="4839401" y="2471972"/>
              <a:ext cx="1036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21" name="Rounded Rectangle 20">
              <a:extLst>
                <a:ext uri="{FF2B5EF4-FFF2-40B4-BE49-F238E27FC236}">
                  <a16:creationId xmlns:a16="http://schemas.microsoft.com/office/drawing/2014/main" id="{688A86AC-626E-5004-EA8A-D03F9674B3E2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Product Passport</a:t>
              </a:r>
            </a:p>
          </p:txBody>
        </p:sp>
        <p:sp>
          <p:nvSpPr>
            <p:cNvPr id="22" name="Rounded Rectangle 21">
              <a:extLst>
                <a:ext uri="{FF2B5EF4-FFF2-40B4-BE49-F238E27FC236}">
                  <a16:creationId xmlns:a16="http://schemas.microsoft.com/office/drawing/2014/main" id="{F75B09B8-81D0-D882-7AD0-175CFA191D5C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Facility Record</a:t>
              </a:r>
            </a:p>
          </p:txBody>
        </p:sp>
        <p:sp>
          <p:nvSpPr>
            <p:cNvPr id="23" name="Rounded Rectangle 22">
              <a:extLst>
                <a:ext uri="{FF2B5EF4-FFF2-40B4-BE49-F238E27FC236}">
                  <a16:creationId xmlns:a16="http://schemas.microsoft.com/office/drawing/2014/main" id="{D338B324-5539-37DC-0650-B34CB5D46B29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Traceability Event</a:t>
              </a:r>
            </a:p>
          </p:txBody>
        </p:sp>
        <p:sp>
          <p:nvSpPr>
            <p:cNvPr id="24" name="Rounded Rectangle 23">
              <a:extLst>
                <a:ext uri="{FF2B5EF4-FFF2-40B4-BE49-F238E27FC236}">
                  <a16:creationId xmlns:a16="http://schemas.microsoft.com/office/drawing/2014/main" id="{B43ECC1A-4895-4958-09B8-2DA6EE45FC26}"/>
                </a:ext>
              </a:extLst>
            </p:cNvPr>
            <p:cNvSpPr/>
            <p:nvPr/>
          </p:nvSpPr>
          <p:spPr>
            <a:xfrm>
              <a:off x="4485649" y="3676205"/>
              <a:ext cx="1699521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Conformity Credential</a:t>
              </a:r>
            </a:p>
          </p:txBody>
        </p:sp>
        <p:sp>
          <p:nvSpPr>
            <p:cNvPr id="25" name="Rounded Rectangle 24">
              <a:extLst>
                <a:ext uri="{FF2B5EF4-FFF2-40B4-BE49-F238E27FC236}">
                  <a16:creationId xmlns:a16="http://schemas.microsoft.com/office/drawing/2014/main" id="{F40C24F8-C538-D4D9-2DCE-BF2682F63D8D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800"/>
            </a:p>
          </p:txBody>
        </p:sp>
        <p:sp>
          <p:nvSpPr>
            <p:cNvPr id="26" name="Rounded Rectangle 25">
              <a:extLst>
                <a:ext uri="{FF2B5EF4-FFF2-40B4-BE49-F238E27FC236}">
                  <a16:creationId xmlns:a16="http://schemas.microsoft.com/office/drawing/2014/main" id="{E6680B1C-DF94-5B73-1AD0-829954803955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Identity Anchor</a:t>
              </a:r>
            </a:p>
          </p:txBody>
        </p:sp>
      </p:grpSp>
      <p:pic>
        <p:nvPicPr>
          <p:cNvPr id="28" name="Graphic 27">
            <a:extLst>
              <a:ext uri="{FF2B5EF4-FFF2-40B4-BE49-F238E27FC236}">
                <a16:creationId xmlns:a16="http://schemas.microsoft.com/office/drawing/2014/main" id="{F3CD69B1-E1EC-1783-9C2E-5216C58228B6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84681" y="4006193"/>
            <a:ext cx="708825" cy="927702"/>
          </a:xfrm>
          <a:prstGeom prst="rect">
            <a:avLst/>
          </a:prstGeom>
        </p:spPr>
      </p:pic>
      <p:sp>
        <p:nvSpPr>
          <p:cNvPr id="29" name="TextBox 28">
            <a:extLst>
              <a:ext uri="{FF2B5EF4-FFF2-40B4-BE49-F238E27FC236}">
                <a16:creationId xmlns:a16="http://schemas.microsoft.com/office/drawing/2014/main" id="{F972F6BD-3B71-A87C-CF1E-41973476F1D6}"/>
              </a:ext>
            </a:extLst>
          </p:cNvPr>
          <p:cNvSpPr txBox="1"/>
          <p:nvPr/>
        </p:nvSpPr>
        <p:spPr>
          <a:xfrm>
            <a:off x="2077546" y="3615802"/>
            <a:ext cx="1412539" cy="429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Supplier B</a:t>
            </a: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5DC81BD6-44B0-7D3F-7F7E-5082F458EC8A}"/>
              </a:ext>
            </a:extLst>
          </p:cNvPr>
          <p:cNvGrpSpPr/>
          <p:nvPr/>
        </p:nvGrpSpPr>
        <p:grpSpPr>
          <a:xfrm>
            <a:off x="3670078" y="3505960"/>
            <a:ext cx="1620126" cy="1389108"/>
            <a:chOff x="4356251" y="2471972"/>
            <a:chExt cx="1958823" cy="1791560"/>
          </a:xfrm>
        </p:grpSpPr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C7B24E1C-DFD7-5FE3-1D02-AB302E9D6930}"/>
                </a:ext>
              </a:extLst>
            </p:cNvPr>
            <p:cNvSpPr txBox="1"/>
            <p:nvPr/>
          </p:nvSpPr>
          <p:spPr>
            <a:xfrm>
              <a:off x="4839401" y="2471972"/>
              <a:ext cx="1036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32" name="Rounded Rectangle 31">
              <a:extLst>
                <a:ext uri="{FF2B5EF4-FFF2-40B4-BE49-F238E27FC236}">
                  <a16:creationId xmlns:a16="http://schemas.microsoft.com/office/drawing/2014/main" id="{AED543E2-006B-29F7-1046-9316366909B1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Product Passport</a:t>
              </a:r>
            </a:p>
          </p:txBody>
        </p:sp>
        <p:sp>
          <p:nvSpPr>
            <p:cNvPr id="33" name="Rounded Rectangle 32">
              <a:extLst>
                <a:ext uri="{FF2B5EF4-FFF2-40B4-BE49-F238E27FC236}">
                  <a16:creationId xmlns:a16="http://schemas.microsoft.com/office/drawing/2014/main" id="{4B09D171-A5DA-051A-876A-850418D0A6BA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Facility Record</a:t>
              </a:r>
            </a:p>
          </p:txBody>
        </p:sp>
        <p:sp>
          <p:nvSpPr>
            <p:cNvPr id="34" name="Rounded Rectangle 33">
              <a:extLst>
                <a:ext uri="{FF2B5EF4-FFF2-40B4-BE49-F238E27FC236}">
                  <a16:creationId xmlns:a16="http://schemas.microsoft.com/office/drawing/2014/main" id="{23918E94-8667-90B0-6691-705AB14E00B8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Traceability Event</a:t>
              </a:r>
            </a:p>
          </p:txBody>
        </p:sp>
        <p:sp>
          <p:nvSpPr>
            <p:cNvPr id="35" name="Rounded Rectangle 34">
              <a:extLst>
                <a:ext uri="{FF2B5EF4-FFF2-40B4-BE49-F238E27FC236}">
                  <a16:creationId xmlns:a16="http://schemas.microsoft.com/office/drawing/2014/main" id="{04DC223A-492A-F940-9E5E-0A487A93F8C3}"/>
                </a:ext>
              </a:extLst>
            </p:cNvPr>
            <p:cNvSpPr/>
            <p:nvPr/>
          </p:nvSpPr>
          <p:spPr>
            <a:xfrm>
              <a:off x="4485649" y="3676205"/>
              <a:ext cx="1699521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Conformity Credential</a:t>
              </a:r>
            </a:p>
          </p:txBody>
        </p:sp>
        <p:sp>
          <p:nvSpPr>
            <p:cNvPr id="36" name="Rounded Rectangle 35">
              <a:extLst>
                <a:ext uri="{FF2B5EF4-FFF2-40B4-BE49-F238E27FC236}">
                  <a16:creationId xmlns:a16="http://schemas.microsoft.com/office/drawing/2014/main" id="{8F0571F0-26BA-1F9B-7624-5550C761F7E7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800"/>
            </a:p>
          </p:txBody>
        </p:sp>
        <p:sp>
          <p:nvSpPr>
            <p:cNvPr id="37" name="Rounded Rectangle 36">
              <a:extLst>
                <a:ext uri="{FF2B5EF4-FFF2-40B4-BE49-F238E27FC236}">
                  <a16:creationId xmlns:a16="http://schemas.microsoft.com/office/drawing/2014/main" id="{F54D07D2-9B46-9133-65DB-DB4707140AA8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Identity Anchor</a:t>
              </a:r>
            </a:p>
          </p:txBody>
        </p:sp>
      </p:grpSp>
      <p:pic>
        <p:nvPicPr>
          <p:cNvPr id="38" name="Graphic 37">
            <a:extLst>
              <a:ext uri="{FF2B5EF4-FFF2-40B4-BE49-F238E27FC236}">
                <a16:creationId xmlns:a16="http://schemas.microsoft.com/office/drawing/2014/main" id="{407C482B-29BA-3AF1-6378-1641100341D0}"/>
              </a:ext>
            </a:extLst>
          </p:cNvPr>
          <p:cNvPicPr>
            <a:picLocks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2390479" y="5696954"/>
            <a:ext cx="708825" cy="927702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F5D1D298-6003-6BD8-6091-D51FE9CBA343}"/>
              </a:ext>
            </a:extLst>
          </p:cNvPr>
          <p:cNvSpPr txBox="1"/>
          <p:nvPr/>
        </p:nvSpPr>
        <p:spPr>
          <a:xfrm>
            <a:off x="2083343" y="5306565"/>
            <a:ext cx="1409414" cy="42971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AU" sz="2400" dirty="0"/>
              <a:t>Supplier C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378A318B-BAB2-0E8E-F158-D288D97F71D9}"/>
              </a:ext>
            </a:extLst>
          </p:cNvPr>
          <p:cNvGrpSpPr/>
          <p:nvPr/>
        </p:nvGrpSpPr>
        <p:grpSpPr>
          <a:xfrm>
            <a:off x="3649159" y="5235607"/>
            <a:ext cx="1653786" cy="1389108"/>
            <a:chOff x="4356251" y="2471972"/>
            <a:chExt cx="1958823" cy="1791560"/>
          </a:xfrm>
        </p:grpSpPr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8CAAF528-73FA-AAD1-B9B5-F78DF8C95C52}"/>
                </a:ext>
              </a:extLst>
            </p:cNvPr>
            <p:cNvSpPr txBox="1"/>
            <p:nvPr/>
          </p:nvSpPr>
          <p:spPr>
            <a:xfrm>
              <a:off x="4839401" y="2471972"/>
              <a:ext cx="103630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sz="1600" b="1" dirty="0">
                  <a:solidFill>
                    <a:schemeClr val="accent1"/>
                  </a:solidFill>
                </a:rPr>
                <a:t>UNTP</a:t>
              </a:r>
            </a:p>
          </p:txBody>
        </p:sp>
        <p:sp>
          <p:nvSpPr>
            <p:cNvPr id="42" name="Rounded Rectangle 41">
              <a:extLst>
                <a:ext uri="{FF2B5EF4-FFF2-40B4-BE49-F238E27FC236}">
                  <a16:creationId xmlns:a16="http://schemas.microsoft.com/office/drawing/2014/main" id="{5D54F8C2-1922-6AC0-960B-6979046E336B}"/>
                </a:ext>
              </a:extLst>
            </p:cNvPr>
            <p:cNvSpPr/>
            <p:nvPr/>
          </p:nvSpPr>
          <p:spPr>
            <a:xfrm>
              <a:off x="4510164" y="2841304"/>
              <a:ext cx="1655379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Product Passport</a:t>
              </a:r>
            </a:p>
          </p:txBody>
        </p:sp>
        <p:sp>
          <p:nvSpPr>
            <p:cNvPr id="43" name="Rounded Rectangle 42">
              <a:extLst>
                <a:ext uri="{FF2B5EF4-FFF2-40B4-BE49-F238E27FC236}">
                  <a16:creationId xmlns:a16="http://schemas.microsoft.com/office/drawing/2014/main" id="{761347E9-8699-0F0E-0461-429D23783228}"/>
                </a:ext>
              </a:extLst>
            </p:cNvPr>
            <p:cNvSpPr/>
            <p:nvPr/>
          </p:nvSpPr>
          <p:spPr>
            <a:xfrm>
              <a:off x="4492511" y="3110163"/>
              <a:ext cx="1673032" cy="221373"/>
            </a:xfrm>
            <a:prstGeom prst="roundRect">
              <a:avLst/>
            </a:pr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Facility Record</a:t>
              </a:r>
            </a:p>
          </p:txBody>
        </p:sp>
        <p:sp>
          <p:nvSpPr>
            <p:cNvPr id="44" name="Rounded Rectangle 43">
              <a:extLst>
                <a:ext uri="{FF2B5EF4-FFF2-40B4-BE49-F238E27FC236}">
                  <a16:creationId xmlns:a16="http://schemas.microsoft.com/office/drawing/2014/main" id="{8650B31D-4D97-8AEA-8840-1BF08373031B}"/>
                </a:ext>
              </a:extLst>
            </p:cNvPr>
            <p:cNvSpPr/>
            <p:nvPr/>
          </p:nvSpPr>
          <p:spPr>
            <a:xfrm>
              <a:off x="4492510" y="3394310"/>
              <a:ext cx="1692659" cy="221373"/>
            </a:xfrm>
            <a:prstGeom prst="roundRect">
              <a:avLst/>
            </a:prstGeom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Traceability Event</a:t>
              </a:r>
            </a:p>
          </p:txBody>
        </p:sp>
        <p:sp>
          <p:nvSpPr>
            <p:cNvPr id="45" name="Rounded Rectangle 44">
              <a:extLst>
                <a:ext uri="{FF2B5EF4-FFF2-40B4-BE49-F238E27FC236}">
                  <a16:creationId xmlns:a16="http://schemas.microsoft.com/office/drawing/2014/main" id="{451F6FDF-64EC-3D34-7D17-895C53D00879}"/>
                </a:ext>
              </a:extLst>
            </p:cNvPr>
            <p:cNvSpPr/>
            <p:nvPr/>
          </p:nvSpPr>
          <p:spPr>
            <a:xfrm>
              <a:off x="4485649" y="3676205"/>
              <a:ext cx="1699521" cy="221373"/>
            </a:xfrm>
            <a:prstGeom prst="roundRect">
              <a:avLst/>
            </a:prstGeom>
            <a:solidFill>
              <a:schemeClr val="accent4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Conformity Credential</a:t>
              </a:r>
            </a:p>
          </p:txBody>
        </p: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D5AE5AA9-DC02-2645-0097-51499D8CAF34}"/>
                </a:ext>
              </a:extLst>
            </p:cNvPr>
            <p:cNvSpPr/>
            <p:nvPr/>
          </p:nvSpPr>
          <p:spPr>
            <a:xfrm>
              <a:off x="4356251" y="2471972"/>
              <a:ext cx="1958823" cy="1791560"/>
            </a:xfrm>
            <a:prstGeom prst="roundRect">
              <a:avLst>
                <a:gd name="adj" fmla="val 8669"/>
              </a:avLst>
            </a:prstGeom>
            <a:noFill/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AU" sz="800"/>
            </a:p>
          </p:txBody>
        </p:sp>
        <p:sp>
          <p:nvSpPr>
            <p:cNvPr id="47" name="Rounded Rectangle 46">
              <a:extLst>
                <a:ext uri="{FF2B5EF4-FFF2-40B4-BE49-F238E27FC236}">
                  <a16:creationId xmlns:a16="http://schemas.microsoft.com/office/drawing/2014/main" id="{4E8C597B-D098-D449-7BF1-F4E92A6D7C71}"/>
                </a:ext>
              </a:extLst>
            </p:cNvPr>
            <p:cNvSpPr/>
            <p:nvPr/>
          </p:nvSpPr>
          <p:spPr>
            <a:xfrm>
              <a:off x="4507792" y="3958100"/>
              <a:ext cx="1699521" cy="221373"/>
            </a:xfrm>
            <a:prstGeom prst="roundRect">
              <a:avLst/>
            </a:prstGeom>
            <a:solidFill>
              <a:schemeClr val="accent2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sz="900" dirty="0"/>
                <a:t>Identity Anchor</a:t>
              </a:r>
            </a:p>
          </p:txBody>
        </p:sp>
      </p:grpSp>
      <p:cxnSp>
        <p:nvCxnSpPr>
          <p:cNvPr id="48" name="Elbow Connector 47">
            <a:extLst>
              <a:ext uri="{FF2B5EF4-FFF2-40B4-BE49-F238E27FC236}">
                <a16:creationId xmlns:a16="http://schemas.microsoft.com/office/drawing/2014/main" id="{110A46F1-7283-1214-EFD1-EE6B260F20E3}"/>
              </a:ext>
            </a:extLst>
          </p:cNvPr>
          <p:cNvCxnSpPr>
            <a:cxnSpLocks/>
            <a:stCxn id="46" idx="3"/>
            <a:endCxn id="16" idx="1"/>
          </p:cNvCxnSpPr>
          <p:nvPr/>
        </p:nvCxnSpPr>
        <p:spPr>
          <a:xfrm flipV="1">
            <a:off x="5302945" y="3683679"/>
            <a:ext cx="3662237" cy="2246482"/>
          </a:xfrm>
          <a:prstGeom prst="bentConnector3">
            <a:avLst>
              <a:gd name="adj1" fmla="val 30306"/>
            </a:avLst>
          </a:prstGeom>
          <a:ln w="28575">
            <a:solidFill>
              <a:schemeClr val="accent1"/>
            </a:solidFill>
            <a:headEnd type="none" w="med" len="med"/>
            <a:tailEnd type="arrow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1" name="TextBox 50">
            <a:extLst>
              <a:ext uri="{FF2B5EF4-FFF2-40B4-BE49-F238E27FC236}">
                <a16:creationId xmlns:a16="http://schemas.microsoft.com/office/drawing/2014/main" id="{1CC9BFC1-1D7D-81FE-B355-1029683D73F4}"/>
              </a:ext>
            </a:extLst>
          </p:cNvPr>
          <p:cNvSpPr txBox="1"/>
          <p:nvPr/>
        </p:nvSpPr>
        <p:spPr>
          <a:xfrm>
            <a:off x="8905895" y="4322827"/>
            <a:ext cx="224785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AU" sz="2000" b="1" dirty="0">
                <a:solidFill>
                  <a:schemeClr val="accent1"/>
                </a:solidFill>
              </a:rPr>
              <a:t>Automated Compliance Assessment</a:t>
            </a:r>
          </a:p>
        </p:txBody>
      </p:sp>
      <p:grpSp>
        <p:nvGrpSpPr>
          <p:cNvPr id="52" name="Group 51">
            <a:extLst>
              <a:ext uri="{FF2B5EF4-FFF2-40B4-BE49-F238E27FC236}">
                <a16:creationId xmlns:a16="http://schemas.microsoft.com/office/drawing/2014/main" id="{B5C8FE07-38C2-E9EE-D71A-9B13DDDE4664}"/>
              </a:ext>
            </a:extLst>
          </p:cNvPr>
          <p:cNvGrpSpPr/>
          <p:nvPr/>
        </p:nvGrpSpPr>
        <p:grpSpPr>
          <a:xfrm>
            <a:off x="5108984" y="2732696"/>
            <a:ext cx="938229" cy="3891960"/>
            <a:chOff x="4381636" y="2414555"/>
            <a:chExt cx="962737" cy="4181343"/>
          </a:xfrm>
        </p:grpSpPr>
        <p:pic>
          <p:nvPicPr>
            <p:cNvPr id="53" name="Graphic 52">
              <a:extLst>
                <a:ext uri="{FF2B5EF4-FFF2-40B4-BE49-F238E27FC236}">
                  <a16:creationId xmlns:a16="http://schemas.microsoft.com/office/drawing/2014/main" id="{BDE8628F-02BF-A173-E39B-6292420C115E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426375" y="2414555"/>
              <a:ext cx="466071" cy="509709"/>
            </a:xfrm>
            <a:prstGeom prst="rect">
              <a:avLst/>
            </a:prstGeom>
          </p:spPr>
        </p:pic>
        <p:pic>
          <p:nvPicPr>
            <p:cNvPr id="54" name="Graphic 53">
              <a:extLst>
                <a:ext uri="{FF2B5EF4-FFF2-40B4-BE49-F238E27FC236}">
                  <a16:creationId xmlns:a16="http://schemas.microsoft.com/office/drawing/2014/main" id="{739827E5-9EC4-CF0A-9866-FCAF3B25998F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91536" y="4224917"/>
              <a:ext cx="466071" cy="509709"/>
            </a:xfrm>
            <a:prstGeom prst="rect">
              <a:avLst/>
            </a:prstGeom>
          </p:spPr>
        </p:pic>
        <p:pic>
          <p:nvPicPr>
            <p:cNvPr id="55" name="Graphic 54">
              <a:extLst>
                <a:ext uri="{FF2B5EF4-FFF2-40B4-BE49-F238E27FC236}">
                  <a16:creationId xmlns:a16="http://schemas.microsoft.com/office/drawing/2014/main" id="{1F291CD8-1DD2-105C-A91E-9E5F5B5783A2}"/>
                </a:ext>
              </a:extLst>
            </p:cNvPr>
            <p:cNvPicPr>
              <a:picLocks/>
            </p:cNvPicPr>
            <p:nvPr/>
          </p:nvPicPr>
          <p:blipFill>
            <a:blip r:embed="rId15">
              <a:extLst>
                <a:ext uri="{96DAC541-7B7A-43D3-8B79-37D633B846F1}">
                  <asvg:svgBlip xmlns:asvg="http://schemas.microsoft.com/office/drawing/2016/SVG/main" r:embed="rId16"/>
                </a:ext>
              </a:extLst>
            </a:blip>
            <a:stretch>
              <a:fillRect/>
            </a:stretch>
          </p:blipFill>
          <p:spPr>
            <a:xfrm>
              <a:off x="4381636" y="6049751"/>
              <a:ext cx="466071" cy="509709"/>
            </a:xfrm>
            <a:prstGeom prst="rect">
              <a:avLst/>
            </a:prstGeom>
          </p:spPr>
        </p:pic>
        <p:pic>
          <p:nvPicPr>
            <p:cNvPr id="56" name="Graphic 55">
              <a:extLst>
                <a:ext uri="{FF2B5EF4-FFF2-40B4-BE49-F238E27FC236}">
                  <a16:creationId xmlns:a16="http://schemas.microsoft.com/office/drawing/2014/main" id="{74BAB698-E0C8-5C9F-D582-7822A12DD4C2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78302" y="2438022"/>
              <a:ext cx="466071" cy="545866"/>
            </a:xfrm>
            <a:prstGeom prst="rect">
              <a:avLst/>
            </a:prstGeom>
          </p:spPr>
        </p:pic>
        <p:pic>
          <p:nvPicPr>
            <p:cNvPr id="57" name="Graphic 56">
              <a:extLst>
                <a:ext uri="{FF2B5EF4-FFF2-40B4-BE49-F238E27FC236}">
                  <a16:creationId xmlns:a16="http://schemas.microsoft.com/office/drawing/2014/main" id="{EA6E6D7B-7575-C5A7-632B-018ECAB3B904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45124" y="4262831"/>
              <a:ext cx="466071" cy="545866"/>
            </a:xfrm>
            <a:prstGeom prst="rect">
              <a:avLst/>
            </a:prstGeom>
          </p:spPr>
        </p:pic>
        <p:pic>
          <p:nvPicPr>
            <p:cNvPr id="58" name="Graphic 57">
              <a:extLst>
                <a:ext uri="{FF2B5EF4-FFF2-40B4-BE49-F238E27FC236}">
                  <a16:creationId xmlns:a16="http://schemas.microsoft.com/office/drawing/2014/main" id="{5C5B5263-C035-C8F3-D99B-CCFA0160A152}"/>
                </a:ext>
              </a:extLst>
            </p:cNvPr>
            <p:cNvPicPr>
              <a:picLocks/>
            </p:cNvPicPr>
            <p:nvPr/>
          </p:nvPicPr>
          <p:blipFill>
            <a:blip r:embed="rId17">
              <a:extLst>
                <a:ext uri="{96DAC541-7B7A-43D3-8B79-37D633B846F1}">
                  <asvg:svgBlip xmlns:asvg="http://schemas.microsoft.com/office/drawing/2016/SVG/main" r:embed="rId18"/>
                </a:ext>
              </a:extLst>
            </a:blip>
            <a:stretch>
              <a:fillRect/>
            </a:stretch>
          </p:blipFill>
          <p:spPr>
            <a:xfrm>
              <a:off x="4836933" y="6050032"/>
              <a:ext cx="466071" cy="545866"/>
            </a:xfrm>
            <a:prstGeom prst="rect">
              <a:avLst/>
            </a:prstGeom>
          </p:spPr>
        </p:pic>
      </p:grpSp>
      <p:grpSp>
        <p:nvGrpSpPr>
          <p:cNvPr id="68" name="Group 67">
            <a:extLst>
              <a:ext uri="{FF2B5EF4-FFF2-40B4-BE49-F238E27FC236}">
                <a16:creationId xmlns:a16="http://schemas.microsoft.com/office/drawing/2014/main" id="{C8423BBC-7143-AD37-781C-FCB51EDF556F}"/>
              </a:ext>
            </a:extLst>
          </p:cNvPr>
          <p:cNvGrpSpPr/>
          <p:nvPr/>
        </p:nvGrpSpPr>
        <p:grpSpPr>
          <a:xfrm>
            <a:off x="6707842" y="3289759"/>
            <a:ext cx="2034992" cy="862924"/>
            <a:chOff x="6707842" y="3289759"/>
            <a:chExt cx="2034992" cy="862924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A2800444-C245-DB1A-365F-DDB5C9F595C9}"/>
                </a:ext>
              </a:extLst>
            </p:cNvPr>
            <p:cNvSpPr txBox="1"/>
            <p:nvPr/>
          </p:nvSpPr>
          <p:spPr>
            <a:xfrm>
              <a:off x="6822981" y="3289759"/>
              <a:ext cx="1804715" cy="3437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AU" dirty="0"/>
                <a:t>Discover &amp; verify</a:t>
              </a:r>
            </a:p>
          </p:txBody>
        </p:sp>
        <p:sp>
          <p:nvSpPr>
            <p:cNvPr id="64" name="Rounded Rectangle 63">
              <a:extLst>
                <a:ext uri="{FF2B5EF4-FFF2-40B4-BE49-F238E27FC236}">
                  <a16:creationId xmlns:a16="http://schemas.microsoft.com/office/drawing/2014/main" id="{9B776A52-3A0E-B478-F65E-70FCE810C6D7}"/>
                </a:ext>
              </a:extLst>
            </p:cNvPr>
            <p:cNvSpPr/>
            <p:nvPr/>
          </p:nvSpPr>
          <p:spPr>
            <a:xfrm>
              <a:off x="6707842" y="3821871"/>
              <a:ext cx="2034992" cy="330812"/>
            </a:xfrm>
            <a:prstGeom prst="roundRect">
              <a:avLst/>
            </a:prstGeom>
            <a:solidFill>
              <a:schemeClr val="tx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AU" dirty="0"/>
                <a:t>Identity Resolver</a:t>
              </a:r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326494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6|8.7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9.9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0.2|26.9|7.3|7.9|5.9|6.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5.4|8.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8.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12.6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Metadata/LabelInfo.xml><?xml version="1.0" encoding="utf-8"?>
<clbl:labelList xmlns:clbl="http://schemas.microsoft.com/office/2020/mipLabelMetadata">
  <clbl:label id="{8b77875e-5908-45a0-9cb4-dec9ae074618}" enabled="1" method="Privileged" siteId="{0f9e35db-544f-4f60-bdcc-5ea416e6dc70}" contentBits="0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otalTime>147</TotalTime>
  <Words>1619</Words>
  <Application>Microsoft Macintosh PowerPoint</Application>
  <PresentationFormat>Widescreen</PresentationFormat>
  <Paragraphs>277</Paragraphs>
  <Slides>15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Aptos</vt:lpstr>
      <vt:lpstr>Arial</vt:lpstr>
      <vt:lpstr>Arial Black</vt:lpstr>
      <vt:lpstr>Calibri</vt:lpstr>
      <vt:lpstr>Calibri Light</vt:lpstr>
      <vt:lpstr>Office Theme</vt:lpstr>
      <vt:lpstr>PowerPoint Presentation</vt:lpstr>
      <vt:lpstr>Supply-chain confidence is a global imperative</vt:lpstr>
      <vt:lpstr>But the compliance landscape is increasingly complex</vt:lpstr>
      <vt:lpstr>Most can only audit a few samples and hope for the best.</vt:lpstr>
      <vt:lpstr>Which leaves huge risks and lost opportunities</vt:lpstr>
      <vt:lpstr>Digital platforms exist but can’t scale</vt:lpstr>
      <vt:lpstr>Which only adds to the burden</vt:lpstr>
      <vt:lpstr>The solution is a protocol, not another platform </vt:lpstr>
      <vt:lpstr>That automates compliance assessment using verifiable data </vt:lpstr>
      <vt:lpstr>Linked to form a decentralised, trusted network</vt:lpstr>
      <vt:lpstr>That can automate the assessment of every product shipment.</vt:lpstr>
      <vt:lpstr>Reducing compliance costs for business and improving enforcement for government </vt:lpstr>
      <vt:lpstr>With a pragmatic paper to digital transition framework</vt:lpstr>
      <vt:lpstr>Next, dig deeper into the details and implementation guidance</vt:lpstr>
      <vt:lpstr>PowerPoint Presentation</vt:lpstr>
    </vt:vector>
  </TitlesOfParts>
  <Company>UNOG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Lucica Matei</dc:creator>
  <cp:lastModifiedBy>Steve Capell</cp:lastModifiedBy>
  <cp:revision>13</cp:revision>
  <dcterms:created xsi:type="dcterms:W3CDTF">2025-01-13T12:20:26Z</dcterms:created>
  <dcterms:modified xsi:type="dcterms:W3CDTF">2026-04-23T02:21:58Z</dcterms:modified>
</cp:coreProperties>
</file>